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sldIdLst>
    <p:sldId id="256" r:id="rId5"/>
    <p:sldId id="257" r:id="rId6"/>
    <p:sldId id="275" r:id="rId7"/>
    <p:sldId id="261" r:id="rId8"/>
    <p:sldId id="278" r:id="rId9"/>
    <p:sldId id="277" r:id="rId10"/>
    <p:sldId id="269" r:id="rId11"/>
    <p:sldId id="279" r:id="rId12"/>
    <p:sldId id="263" r:id="rId13"/>
    <p:sldId id="280" r:id="rId14"/>
    <p:sldId id="262" r:id="rId15"/>
    <p:sldId id="258" r:id="rId16"/>
    <p:sldId id="276" r:id="rId17"/>
    <p:sldId id="267" r:id="rId18"/>
    <p:sldId id="271" r:id="rId19"/>
    <p:sldId id="272" r:id="rId20"/>
    <p:sldId id="273" r:id="rId21"/>
    <p:sldId id="264" r:id="rId22"/>
    <p:sldId id="265" r:id="rId23"/>
    <p:sldId id="282" r:id="rId24"/>
    <p:sldId id="266" r:id="rId25"/>
    <p:sldId id="281" r:id="rId26"/>
    <p:sldId id="259" r:id="rId27"/>
    <p:sldId id="260" r:id="rId28"/>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32D9700-8811-4A3C-B751-3D191105BE9C}">
          <p14:sldIdLst>
            <p14:sldId id="256"/>
          </p14:sldIdLst>
        </p14:section>
        <p14:section name="Presentation- 10 min" id="{A3E51E9D-EEDE-416D-BF80-98BF70998EBA}">
          <p14:sldIdLst>
            <p14:sldId id="257"/>
          </p14:sldIdLst>
        </p14:section>
        <p14:section name="Agenda-10min- Linda" id="{D7ADF322-9E81-4EB6-8258-F0E6DE3FC540}">
          <p14:sldIdLst>
            <p14:sldId id="275"/>
            <p14:sldId id="261"/>
            <p14:sldId id="278"/>
            <p14:sldId id="277"/>
            <p14:sldId id="269"/>
            <p14:sldId id="279"/>
            <p14:sldId id="263"/>
            <p14:sldId id="280"/>
          </p14:sldIdLst>
        </p14:section>
        <p14:section name="Content" id="{769AB03E-BD4E-4FAC-B7EA-7885A73D3F95}">
          <p14:sldIdLst>
            <p14:sldId id="262"/>
            <p14:sldId id="258"/>
          </p14:sldIdLst>
        </p14:section>
        <p14:section name="Microagressions - 10 min -Jess" id="{B90623F3-4B63-4ECA-9142-24CAE48D3822}">
          <p14:sldIdLst>
            <p14:sldId id="276"/>
            <p14:sldId id="267"/>
            <p14:sldId id="271"/>
            <p14:sldId id="272"/>
            <p14:sldId id="273"/>
          </p14:sldIdLst>
        </p14:section>
        <p14:section name="Ways to help -10 min" id="{E11C35DC-1642-4D8E-B686-86922C046ABF}">
          <p14:sldIdLst>
            <p14:sldId id="264"/>
            <p14:sldId id="265"/>
            <p14:sldId id="282"/>
            <p14:sldId id="266"/>
          </p14:sldIdLst>
        </p14:section>
        <p14:section name="Summarize - 5 min" id="{759D6AFC-1C01-4BA4-B344-AB357815ECBC}">
          <p14:sldIdLst>
            <p14:sldId id="281"/>
            <p14:sldId id="259"/>
          </p14:sldIdLst>
        </p14:section>
        <p14:section name="Conclusion and ending" id="{16B45FF4-ACB2-4A9A-BF70-B7F6EF1FEC69}">
          <p14:sldIdLst>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78837F-6B3A-89C5-9E0A-351F1532EACE}" v="1" dt="2024-03-06T12:26:09.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23" autoAdjust="0"/>
  </p:normalViewPr>
  <p:slideViewPr>
    <p:cSldViewPr snapToGrid="0">
      <p:cViewPr>
        <p:scale>
          <a:sx n="75" d="100"/>
          <a:sy n="75" d="100"/>
        </p:scale>
        <p:origin x="1104" y="5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10.jpeg>
</file>

<file path=ppt/media/image11.png>
</file>

<file path=ppt/media/image12.jpeg>
</file>

<file path=ppt/media/image13.png>
</file>

<file path=ppt/media/image14.sv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jpeg>
</file>

<file path=ppt/media/image23.png>
</file>

<file path=ppt/media/image24.png>
</file>

<file path=ppt/media/image25.jpeg>
</file>

<file path=ppt/media/image3.jpeg>
</file>

<file path=ppt/media/image4.jpe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857144-FAA6-4162-B382-A7004DA4C7BB}" type="datetimeFigureOut">
              <a:t>3/6/2024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889A00-0981-48A7-855C-D06B298F70B7}" type="slidenum">
              <a:t>‹#›</a:t>
            </a:fld>
            <a:endParaRPr lang="en-GB"/>
          </a:p>
        </p:txBody>
      </p:sp>
    </p:spTree>
    <p:extLst>
      <p:ext uri="{BB962C8B-B14F-4D97-AF65-F5344CB8AC3E}">
        <p14:creationId xmlns:p14="http://schemas.microsoft.com/office/powerpoint/2010/main" val="1353791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sqlbits.io/needtotalk"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A889A00-0981-48A7-855C-D06B298F70B7}" type="slidenum">
              <a:rPr lang="en-GB" smtClean="0"/>
              <a:t>2</a:t>
            </a:fld>
            <a:endParaRPr lang="en-GB"/>
          </a:p>
        </p:txBody>
      </p:sp>
    </p:spTree>
    <p:extLst>
      <p:ext uri="{BB962C8B-B14F-4D97-AF65-F5344CB8AC3E}">
        <p14:creationId xmlns:p14="http://schemas.microsoft.com/office/powerpoint/2010/main" val="38821279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Using inclusive language just means we are trying not to discriminate against any groups and to include all people in our conversations and discussions</a:t>
            </a:r>
          </a:p>
          <a:p>
            <a:endParaRPr lang="en-US">
              <a:ea typeface="Calibri"/>
              <a:cs typeface="Calibri"/>
            </a:endParaRPr>
          </a:p>
          <a:p>
            <a:r>
              <a:rPr lang="en-US">
                <a:ea typeface="Calibri"/>
                <a:cs typeface="Calibri"/>
              </a:rPr>
              <a:t>Greeting people with gender, hi guys, ladies and gents – we could instead use ‘everyone’ or I personally use ‘folks’ , hi folks, thanks folks. Some American friends use y’all – but that sounds weird in my hybrid US\UK accent.</a:t>
            </a:r>
          </a:p>
          <a:p>
            <a:endParaRPr lang="en-US">
              <a:ea typeface="Calibri"/>
              <a:cs typeface="Calibri"/>
            </a:endParaRPr>
          </a:p>
          <a:p>
            <a:r>
              <a:rPr lang="en-US">
                <a:ea typeface="Calibri"/>
                <a:cs typeface="Calibri"/>
              </a:rPr>
              <a:t>Asking about sexual preference – it is not a choice </a:t>
            </a:r>
          </a:p>
          <a:p>
            <a:endParaRPr lang="en-US">
              <a:ea typeface="Calibri"/>
              <a:cs typeface="Calibri"/>
            </a:endParaRPr>
          </a:p>
          <a:p>
            <a:r>
              <a:rPr lang="en-US">
                <a:ea typeface="Calibri"/>
                <a:cs typeface="Calibri"/>
              </a:rPr>
              <a:t>It’s a man’s world – job titles that use man in them</a:t>
            </a:r>
          </a:p>
          <a:p>
            <a:endParaRPr lang="en-US">
              <a:ea typeface="Calibri"/>
              <a:cs typeface="Calibri"/>
            </a:endParaRPr>
          </a:p>
          <a:p>
            <a:r>
              <a:rPr lang="en-US">
                <a:ea typeface="Calibri"/>
                <a:cs typeface="Calibri"/>
              </a:rPr>
              <a:t>Blacklisted is being rejected, whitelisted means you’re approved – or black hat\white hat</a:t>
            </a:r>
          </a:p>
          <a:p>
            <a:endParaRPr lang="en-US">
              <a:ea typeface="Calibri"/>
              <a:cs typeface="Calibri"/>
            </a:endParaRPr>
          </a:p>
          <a:p>
            <a:r>
              <a:rPr lang="en-US">
                <a:ea typeface="Calibri"/>
                <a:cs typeface="Calibri"/>
              </a:rPr>
              <a:t>Mental health – using these words to describe a situation, but could be offending someone with a mental illness – also we quite often say ‘sanity check’ which isn’t very inclusive.</a:t>
            </a:r>
          </a:p>
        </p:txBody>
      </p:sp>
      <p:sp>
        <p:nvSpPr>
          <p:cNvPr id="4" name="Slide Number Placeholder 3"/>
          <p:cNvSpPr>
            <a:spLocks noGrp="1"/>
          </p:cNvSpPr>
          <p:nvPr>
            <p:ph type="sldNum" sz="quarter" idx="5"/>
          </p:nvPr>
        </p:nvSpPr>
        <p:spPr/>
        <p:txBody>
          <a:bodyPr/>
          <a:lstStyle/>
          <a:p>
            <a:fld id="{9A889A00-0981-48A7-855C-D06B298F70B7}" type="slidenum">
              <a:t>15</a:t>
            </a:fld>
            <a:endParaRPr lang="en-GB"/>
          </a:p>
        </p:txBody>
      </p:sp>
    </p:spTree>
    <p:extLst>
      <p:ext uri="{BB962C8B-B14F-4D97-AF65-F5344CB8AC3E}">
        <p14:creationId xmlns:p14="http://schemas.microsoft.com/office/powerpoint/2010/main" val="684391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Linda tells story about teacher</a:t>
            </a:r>
          </a:p>
        </p:txBody>
      </p:sp>
      <p:sp>
        <p:nvSpPr>
          <p:cNvPr id="4" name="Slide Number Placeholder 3"/>
          <p:cNvSpPr>
            <a:spLocks noGrp="1"/>
          </p:cNvSpPr>
          <p:nvPr>
            <p:ph type="sldNum" sz="quarter" idx="5"/>
          </p:nvPr>
        </p:nvSpPr>
        <p:spPr/>
        <p:txBody>
          <a:bodyPr/>
          <a:lstStyle/>
          <a:p>
            <a:fld id="{9A889A00-0981-48A7-855C-D06B298F70B7}" type="slidenum">
              <a:rPr lang="en-GB" smtClean="0"/>
              <a:t>16</a:t>
            </a:fld>
            <a:endParaRPr lang="en-GB"/>
          </a:p>
        </p:txBody>
      </p:sp>
    </p:spTree>
    <p:extLst>
      <p:ext uri="{BB962C8B-B14F-4D97-AF65-F5344CB8AC3E}">
        <p14:creationId xmlns:p14="http://schemas.microsoft.com/office/powerpoint/2010/main" val="4095171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Jess tells story about getting thrown out of bathrooms</a:t>
            </a:r>
          </a:p>
        </p:txBody>
      </p:sp>
      <p:sp>
        <p:nvSpPr>
          <p:cNvPr id="4" name="Slide Number Placeholder 3"/>
          <p:cNvSpPr>
            <a:spLocks noGrp="1"/>
          </p:cNvSpPr>
          <p:nvPr>
            <p:ph type="sldNum" sz="quarter" idx="5"/>
          </p:nvPr>
        </p:nvSpPr>
        <p:spPr/>
        <p:txBody>
          <a:bodyPr/>
          <a:lstStyle/>
          <a:p>
            <a:fld id="{9A889A00-0981-48A7-855C-D06B298F70B7}" type="slidenum">
              <a:rPr lang="en-GB" smtClean="0"/>
              <a:t>17</a:t>
            </a:fld>
            <a:endParaRPr lang="en-GB"/>
          </a:p>
        </p:txBody>
      </p:sp>
    </p:spTree>
    <p:extLst>
      <p:ext uri="{BB962C8B-B14F-4D97-AF65-F5344CB8AC3E}">
        <p14:creationId xmlns:p14="http://schemas.microsoft.com/office/powerpoint/2010/main" val="30721460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Jess tells story of </a:t>
            </a:r>
            <a:r>
              <a:rPr lang="en-GB" dirty="0" err="1"/>
              <a:t>kelc</a:t>
            </a:r>
            <a:r>
              <a:rPr lang="en-GB" dirty="0"/>
              <a:t> gets this all the time</a:t>
            </a:r>
          </a:p>
          <a:p>
            <a:endParaRPr lang="en-GB" dirty="0"/>
          </a:p>
          <a:p>
            <a:r>
              <a:rPr lang="en-GB" dirty="0"/>
              <a:t>Stereotypes of short hair </a:t>
            </a:r>
          </a:p>
        </p:txBody>
      </p:sp>
      <p:sp>
        <p:nvSpPr>
          <p:cNvPr id="4" name="Slide Number Placeholder 3"/>
          <p:cNvSpPr>
            <a:spLocks noGrp="1"/>
          </p:cNvSpPr>
          <p:nvPr>
            <p:ph type="sldNum" sz="quarter" idx="5"/>
          </p:nvPr>
        </p:nvSpPr>
        <p:spPr/>
        <p:txBody>
          <a:bodyPr/>
          <a:lstStyle/>
          <a:p>
            <a:fld id="{9A889A00-0981-48A7-855C-D06B298F70B7}" type="slidenum">
              <a:rPr lang="en-GB" smtClean="0"/>
              <a:t>18</a:t>
            </a:fld>
            <a:endParaRPr lang="en-GB"/>
          </a:p>
        </p:txBody>
      </p:sp>
    </p:spTree>
    <p:extLst>
      <p:ext uri="{BB962C8B-B14F-4D97-AF65-F5344CB8AC3E}">
        <p14:creationId xmlns:p14="http://schemas.microsoft.com/office/powerpoint/2010/main" val="3526067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Intro with pronouns</a:t>
            </a:r>
          </a:p>
          <a:p>
            <a:r>
              <a:rPr lang="en-GB" dirty="0"/>
              <a:t>When you’re standing chatting at a conference, make a U shape so new people can join in, rather than an O that is closed off</a:t>
            </a:r>
          </a:p>
          <a:p>
            <a:endParaRPr lang="en-GB" dirty="0"/>
          </a:p>
          <a:p>
            <a:endParaRPr lang="en-GB" dirty="0"/>
          </a:p>
        </p:txBody>
      </p:sp>
      <p:sp>
        <p:nvSpPr>
          <p:cNvPr id="4" name="Slide Number Placeholder 3"/>
          <p:cNvSpPr>
            <a:spLocks noGrp="1"/>
          </p:cNvSpPr>
          <p:nvPr>
            <p:ph type="sldNum" sz="quarter" idx="5"/>
          </p:nvPr>
        </p:nvSpPr>
        <p:spPr/>
        <p:txBody>
          <a:bodyPr/>
          <a:lstStyle/>
          <a:p>
            <a:fld id="{9A889A00-0981-48A7-855C-D06B298F70B7}" type="slidenum">
              <a:rPr lang="en-GB" smtClean="0"/>
              <a:t>19</a:t>
            </a:fld>
            <a:endParaRPr lang="en-GB"/>
          </a:p>
        </p:txBody>
      </p:sp>
    </p:spTree>
    <p:extLst>
      <p:ext uri="{BB962C8B-B14F-4D97-AF65-F5344CB8AC3E}">
        <p14:creationId xmlns:p14="http://schemas.microsoft.com/office/powerpoint/2010/main" val="4201578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A889A00-0981-48A7-855C-D06B298F70B7}" type="slidenum">
              <a:rPr lang="en-GB" smtClean="0"/>
              <a:t>20</a:t>
            </a:fld>
            <a:endParaRPr lang="en-GB"/>
          </a:p>
        </p:txBody>
      </p:sp>
    </p:spTree>
    <p:extLst>
      <p:ext uri="{BB962C8B-B14F-4D97-AF65-F5344CB8AC3E}">
        <p14:creationId xmlns:p14="http://schemas.microsoft.com/office/powerpoint/2010/main" val="12382368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effectLst/>
                <a:latin typeface="Roboto" panose="02000000000000000000" pitchFamily="2" charset="0"/>
                <a:hlinkClick r:id="rId3"/>
              </a:rPr>
              <a:t>sqlbits.io/</a:t>
            </a:r>
            <a:r>
              <a:rPr lang="en-GB" b="0" i="0" dirty="0" err="1">
                <a:effectLst/>
                <a:latin typeface="Roboto" panose="02000000000000000000" pitchFamily="2" charset="0"/>
                <a:hlinkClick r:id="rId3"/>
              </a:rPr>
              <a:t>needtotalk</a:t>
            </a:r>
            <a:endParaRPr lang="en-GB" b="0" i="0" dirty="0">
              <a:effectLst/>
              <a:latin typeface="Roboto" panose="02000000000000000000" pitchFamily="2" charset="0"/>
            </a:endParaRPr>
          </a:p>
          <a:p>
            <a:endParaRPr lang="en-GB" dirty="0"/>
          </a:p>
        </p:txBody>
      </p:sp>
      <p:sp>
        <p:nvSpPr>
          <p:cNvPr id="4" name="Slide Number Placeholder 3"/>
          <p:cNvSpPr>
            <a:spLocks noGrp="1"/>
          </p:cNvSpPr>
          <p:nvPr>
            <p:ph type="sldNum" sz="quarter" idx="5"/>
          </p:nvPr>
        </p:nvSpPr>
        <p:spPr/>
        <p:txBody>
          <a:bodyPr/>
          <a:lstStyle/>
          <a:p>
            <a:fld id="{9A889A00-0981-48A7-855C-D06B298F70B7}" type="slidenum">
              <a:rPr lang="en-GB" smtClean="0"/>
              <a:t>21</a:t>
            </a:fld>
            <a:endParaRPr lang="en-GB"/>
          </a:p>
        </p:txBody>
      </p:sp>
    </p:spTree>
    <p:extLst>
      <p:ext uri="{BB962C8B-B14F-4D97-AF65-F5344CB8AC3E}">
        <p14:creationId xmlns:p14="http://schemas.microsoft.com/office/powerpoint/2010/main" val="659267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A889A00-0981-48A7-855C-D06B298F70B7}" type="slidenum">
              <a:rPr lang="en-GB" smtClean="0"/>
              <a:t>24</a:t>
            </a:fld>
            <a:endParaRPr lang="en-GB"/>
          </a:p>
        </p:txBody>
      </p:sp>
    </p:spTree>
    <p:extLst>
      <p:ext uri="{BB962C8B-B14F-4D97-AF65-F5344CB8AC3E}">
        <p14:creationId xmlns:p14="http://schemas.microsoft.com/office/powerpoint/2010/main" val="2050076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A889A00-0981-48A7-855C-D06B298F70B7}" type="slidenum">
              <a:rPr lang="en-GB" smtClean="0"/>
              <a:t>25</a:t>
            </a:fld>
            <a:endParaRPr lang="en-GB"/>
          </a:p>
        </p:txBody>
      </p:sp>
    </p:spTree>
    <p:extLst>
      <p:ext uri="{BB962C8B-B14F-4D97-AF65-F5344CB8AC3E}">
        <p14:creationId xmlns:p14="http://schemas.microsoft.com/office/powerpoint/2010/main" val="1795786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Go through what each letter in LGBTQ+ stands for. And how these minorities would benefit from an ally. </a:t>
            </a:r>
            <a:endParaRPr lang="en-US"/>
          </a:p>
          <a:p>
            <a:endParaRPr lang="en-US" b="0" i="0">
              <a:solidFill>
                <a:srgbClr val="BDC1C6"/>
              </a:solidFill>
              <a:effectLst/>
              <a:latin typeface="arial"/>
              <a:cs typeface="arial"/>
            </a:endParaRPr>
          </a:p>
          <a:p>
            <a:r>
              <a:rPr lang="en-US">
                <a:solidFill>
                  <a:srgbClr val="BDC1C6"/>
                </a:solidFill>
                <a:latin typeface="arial"/>
                <a:cs typeface="arial"/>
              </a:rPr>
              <a:t>This whole concept came to be as a way to be more inclusive in recognizing diverse sexual orientations, gender identities and other expressions within the community.</a:t>
            </a:r>
          </a:p>
          <a:p>
            <a:r>
              <a:rPr lang="en-US">
                <a:solidFill>
                  <a:srgbClr val="BDC1C6"/>
                </a:solidFill>
                <a:latin typeface="arial"/>
                <a:cs typeface="arial"/>
              </a:rPr>
              <a:t>Each letter represents a different aspect of identity, acknowledging the complexity and diversity of human experiences related to gender and sexuality.</a:t>
            </a:r>
          </a:p>
          <a:p>
            <a:r>
              <a:rPr lang="en-US" b="1">
                <a:solidFill>
                  <a:srgbClr val="BDC1C6"/>
                </a:solidFill>
              </a:rPr>
              <a:t>LGBTQIA</a:t>
            </a:r>
            <a:r>
              <a:rPr lang="en-US">
                <a:solidFill>
                  <a:srgbClr val="BDC1C6"/>
                </a:solidFill>
              </a:rPr>
              <a:t>+: Abbreviation for Lesbian, Gay, Bisexual, Transgender, Queer, Intersex, and Asexual. The additional “+” stands for all of the other.</a:t>
            </a:r>
            <a:endParaRPr lang="en-US"/>
          </a:p>
          <a:p>
            <a:r>
              <a:rPr lang="en-US">
                <a:solidFill>
                  <a:srgbClr val="BDC1C6"/>
                </a:solidFill>
                <a:latin typeface="Calibri"/>
                <a:cs typeface="Calibri"/>
              </a:rPr>
              <a:t>In more specific terms:</a:t>
            </a:r>
          </a:p>
          <a:p>
            <a:r>
              <a:rPr lang="en-US">
                <a:solidFill>
                  <a:srgbClr val="BDC1C6"/>
                </a:solidFill>
              </a:rPr>
              <a:t>Lesbian: A woman who is emotionally, romantically, or sexually attracted to other women</a:t>
            </a:r>
            <a:endParaRPr lang="en-US"/>
          </a:p>
          <a:p>
            <a:r>
              <a:rPr lang="en-US">
                <a:solidFill>
                  <a:srgbClr val="BDC1C6"/>
                </a:solidFill>
              </a:rPr>
              <a:t>Gay: A person who is emotionally, romantically, or sexually attracted to others of the same gender.</a:t>
            </a:r>
            <a:endParaRPr lang="en-US"/>
          </a:p>
          <a:p>
            <a:r>
              <a:rPr lang="en-US">
                <a:solidFill>
                  <a:srgbClr val="BDC1C6"/>
                </a:solidFill>
              </a:rPr>
              <a:t>Bisexual: A person who is emotionally, romantically, or sexually attracted to more than one gender.</a:t>
            </a:r>
            <a:endParaRPr lang="en-US"/>
          </a:p>
          <a:p>
            <a:r>
              <a:rPr lang="en-US">
                <a:solidFill>
                  <a:srgbClr val="BDC1C6"/>
                </a:solidFill>
              </a:rPr>
              <a:t>Transgender: A person whose gender identity differs from the sex they were assigned at birth.</a:t>
            </a:r>
            <a:endParaRPr lang="en-US"/>
          </a:p>
          <a:p>
            <a:r>
              <a:rPr lang="en-US">
                <a:solidFill>
                  <a:srgbClr val="BDC1C6"/>
                </a:solidFill>
              </a:rPr>
              <a:t>Queer/Questioning: "Queer" can be an umbrella term for sexual and gender minorities who are not heterosexual or cisgender. "Questioning" refers to individuals who are exploring their sexual orientation or gender identity.</a:t>
            </a:r>
            <a:endParaRPr lang="en-US"/>
          </a:p>
          <a:p>
            <a:r>
              <a:rPr lang="en-US">
                <a:solidFill>
                  <a:srgbClr val="BDC1C6"/>
                </a:solidFill>
              </a:rPr>
              <a:t>Intersex: A person born with variations in sex characteristics that do not fit typical binary notions of male or female bodies. In other words, it's a term used to describe people who are born with physical traits that don't fit typical definitions of male or female bodies. Being intersex is a natural variation of human biology.</a:t>
            </a:r>
            <a:endParaRPr lang="en-US"/>
          </a:p>
          <a:p>
            <a:r>
              <a:rPr lang="en-US">
                <a:solidFill>
                  <a:srgbClr val="BDC1C6"/>
                </a:solidFill>
              </a:rPr>
              <a:t>Asexual/Aromantic/Agender: "Asexual" refers to individuals who experience little or no sexual attraction. "Aromantic" refers to individuals who experience little or no romantic attraction. "Agender" refers to individuals who do not identify with any gender.</a:t>
            </a:r>
            <a:endParaRPr lang="en-US"/>
          </a:p>
          <a:p>
            <a:endParaRPr lang="en-US">
              <a:solidFill>
                <a:srgbClr val="BDC1C6"/>
              </a:solidFill>
              <a:latin typeface="Calibri"/>
              <a:cs typeface="Calibri"/>
            </a:endParaRPr>
          </a:p>
          <a:p>
            <a:r>
              <a:rPr lang="en-US">
                <a:solidFill>
                  <a:srgbClr val="BDC1C6"/>
                </a:solidFill>
                <a:latin typeface="Calibri"/>
                <a:cs typeface="Calibri"/>
              </a:rPr>
              <a:t>Hope that makes the concept a bit more clear. </a:t>
            </a:r>
          </a:p>
          <a:p>
            <a:endParaRPr lang="en-US">
              <a:solidFill>
                <a:srgbClr val="BDC1C6"/>
              </a:solidFill>
              <a:latin typeface="Calibri"/>
              <a:cs typeface="Calibri"/>
            </a:endParaRPr>
          </a:p>
          <a:p>
            <a:endParaRPr lang="en-US">
              <a:solidFill>
                <a:srgbClr val="BDC1C6"/>
              </a:solidFill>
              <a:latin typeface="Calibri"/>
              <a:cs typeface="Calibri"/>
            </a:endParaRPr>
          </a:p>
          <a:p>
            <a:endParaRPr lang="en-US">
              <a:solidFill>
                <a:srgbClr val="BDC1C6"/>
              </a:solidFill>
              <a:latin typeface="Calibri"/>
              <a:cs typeface="Calibri"/>
            </a:endParaRPr>
          </a:p>
          <a:p>
            <a:endParaRPr lang="en-US">
              <a:solidFill>
                <a:srgbClr val="BDC1C6"/>
              </a:solidFill>
              <a:latin typeface="arial"/>
              <a:cs typeface="arial"/>
            </a:endParaRPr>
          </a:p>
          <a:p>
            <a:endParaRPr lang="en-US">
              <a:solidFill>
                <a:srgbClr val="BDC1C6"/>
              </a:solidFill>
              <a:latin typeface="arial"/>
              <a:cs typeface="arial"/>
            </a:endParaRPr>
          </a:p>
        </p:txBody>
      </p:sp>
      <p:sp>
        <p:nvSpPr>
          <p:cNvPr id="4" name="Slide Number Placeholder 3"/>
          <p:cNvSpPr>
            <a:spLocks noGrp="1"/>
          </p:cNvSpPr>
          <p:nvPr>
            <p:ph type="sldNum" sz="quarter" idx="5"/>
          </p:nvPr>
        </p:nvSpPr>
        <p:spPr/>
        <p:txBody>
          <a:bodyPr/>
          <a:lstStyle/>
          <a:p>
            <a:fld id="{9A889A00-0981-48A7-855C-D06B298F70B7}" type="slidenum">
              <a:rPr lang="en-GB"/>
              <a:t>5</a:t>
            </a:fld>
            <a:endParaRPr lang="en-GB"/>
          </a:p>
        </p:txBody>
      </p:sp>
    </p:spTree>
    <p:extLst>
      <p:ext uri="{BB962C8B-B14F-4D97-AF65-F5344CB8AC3E}">
        <p14:creationId xmlns:p14="http://schemas.microsoft.com/office/powerpoint/2010/main" val="286459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r>
              <a:rPr lang="en-US"/>
              <a:t>Being an ally is not about making yourself look good or feel better. It is more about opening up the possibility to realize that you still have work to do.</a:t>
            </a:r>
            <a:endParaRPr lang="en-US">
              <a:cs typeface="Calibri"/>
            </a:endParaRPr>
          </a:p>
          <a:p>
            <a:r>
              <a:rPr lang="en-US">
                <a:cs typeface="Calibri"/>
              </a:rPr>
              <a:t>You can be an ally even if you don’t identify as part of the community. Perhaps those are the best allies. Letting someone else, speak for us, can sometimes be the spokesperson people listen to. They are seen as more objective.</a:t>
            </a:r>
          </a:p>
          <a:p>
            <a:r>
              <a:rPr lang="en-US">
                <a:solidFill>
                  <a:srgbClr val="000000"/>
                </a:solidFill>
              </a:rPr>
              <a:t>Minorities are just that- minorities. We are stronger in numbers even if those numbers are not only people from inside the community.</a:t>
            </a:r>
            <a:endParaRPr lang="en-US"/>
          </a:p>
          <a:p>
            <a:endParaRPr lang="en-US">
              <a:solidFill>
                <a:srgbClr val="000000"/>
              </a:solidFill>
              <a:latin typeface="Calibri" panose="020F0502020204030204"/>
              <a:cs typeface="Calibri" panose="020F0502020204030204"/>
            </a:endParaRPr>
          </a:p>
          <a:p>
            <a:r>
              <a:rPr lang="en-US">
                <a:solidFill>
                  <a:srgbClr val="000000"/>
                </a:solidFill>
                <a:latin typeface="Calibri" panose="020F0502020204030204"/>
                <a:cs typeface="Calibri" panose="020F0502020204030204"/>
              </a:rPr>
              <a:t>So what does it mean to be an ally?</a:t>
            </a:r>
          </a:p>
          <a:p>
            <a:r>
              <a:rPr lang="en-US">
                <a:solidFill>
                  <a:srgbClr val="000000"/>
                </a:solidFill>
                <a:latin typeface="Calibri" panose="020F0502020204030204"/>
                <a:cs typeface="Calibri" panose="020F0502020204030204"/>
              </a:rPr>
              <a:t>Actively support and advocate for marginalized or underrepresented groups. Allies work to dismantle discrimination, prejudice and systematic barriers faced by marginalized communities.</a:t>
            </a:r>
          </a:p>
          <a:p>
            <a:endParaRPr lang="en-US">
              <a:solidFill>
                <a:srgbClr val="000000"/>
              </a:solidFill>
              <a:latin typeface="Calibri" panose="020F0502020204030204"/>
              <a:cs typeface="Calibri" panose="020F0502020204030204"/>
            </a:endParaRPr>
          </a:p>
          <a:p>
            <a:r>
              <a:rPr lang="en-US">
                <a:solidFill>
                  <a:srgbClr val="000000"/>
                </a:solidFill>
              </a:rPr>
              <a:t>Listening and learning. Take the time to listen to the experiences and perspectives of marginalized groups.</a:t>
            </a:r>
          </a:p>
          <a:p>
            <a:r>
              <a:rPr lang="en-US">
                <a:solidFill>
                  <a:srgbClr val="000000"/>
                </a:solidFill>
              </a:rPr>
              <a:t>Amplify voices. Allies use their privilege and platform to amplify the voices of marginalized individuals and groups.</a:t>
            </a:r>
          </a:p>
          <a:p>
            <a:r>
              <a:rPr lang="en-US">
                <a:solidFill>
                  <a:srgbClr val="000000"/>
                </a:solidFill>
              </a:rPr>
              <a:t>Taking action. Allies actively work to challenge and confront discrimination and injustice. This may involve speaking out against oppressive behavior, advocating for policy changes and supporting initiatives that promote equality and inclusion. </a:t>
            </a:r>
          </a:p>
          <a:p>
            <a:r>
              <a:rPr lang="en-US">
                <a:solidFill>
                  <a:srgbClr val="000000"/>
                </a:solidFill>
              </a:rPr>
              <a:t>Being accountable. Allies acknowledge their own biases and privilege, and they are willing to reflect ion their action and learn from their mistakes. They accept feedback and commit to ongoing self-improvement.</a:t>
            </a:r>
          </a:p>
          <a:p>
            <a:r>
              <a:rPr lang="en-US">
                <a:solidFill>
                  <a:srgbClr val="000000"/>
                </a:solidFill>
              </a:rPr>
              <a:t>Creating safe spaces. Allies strive to create inclusive and welcoming environments where individuals feel supported and valued. They work to challenge harmful stereotypes and create opportunities for dialogue and collaboration.</a:t>
            </a:r>
          </a:p>
          <a:p>
            <a:endParaRPr lang="en-US">
              <a:solidFill>
                <a:srgbClr val="000000"/>
              </a:solidFill>
            </a:endParaRPr>
          </a:p>
          <a:p>
            <a:r>
              <a:rPr lang="en-US">
                <a:solidFill>
                  <a:srgbClr val="000000"/>
                </a:solidFill>
              </a:rPr>
              <a:t>Being an ally is an ongoing commitment to social justice and equality. It requires empathy, humility and a willingness to stand up for what it right, even when it's uncomfortable or tough. </a:t>
            </a:r>
            <a:endParaRPr lang="en-US"/>
          </a:p>
          <a:p>
            <a:endParaRPr lang="en-US">
              <a:solidFill>
                <a:srgbClr val="BDC1C6"/>
              </a:solidFill>
              <a:latin typeface="arial"/>
              <a:cs typeface="arial"/>
            </a:endParaRPr>
          </a:p>
        </p:txBody>
      </p:sp>
      <p:sp>
        <p:nvSpPr>
          <p:cNvPr id="4" name="Slide Number Placeholder 3"/>
          <p:cNvSpPr>
            <a:spLocks noGrp="1"/>
          </p:cNvSpPr>
          <p:nvPr>
            <p:ph type="sldNum" sz="quarter" idx="5"/>
          </p:nvPr>
        </p:nvSpPr>
        <p:spPr/>
        <p:txBody>
          <a:bodyPr/>
          <a:lstStyle/>
          <a:p>
            <a:fld id="{9A889A00-0981-48A7-855C-D06B298F70B7}" type="slidenum">
              <a:rPr lang="en-GB"/>
              <a:t>7</a:t>
            </a:fld>
            <a:endParaRPr lang="en-GB"/>
          </a:p>
        </p:txBody>
      </p:sp>
    </p:spTree>
    <p:extLst>
      <p:ext uri="{BB962C8B-B14F-4D97-AF65-F5344CB8AC3E}">
        <p14:creationId xmlns:p14="http://schemas.microsoft.com/office/powerpoint/2010/main" val="629439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Now that we have established what those acronyms mean and what it means to be an ally. We have a question for the audience. And it's totally anonymous so we are not trying to pinpoint anyone. It's more out of curiosity when we now have established the facts- if anyone here feel like you fit the description of needing an ally in the workplace.</a:t>
            </a:r>
          </a:p>
          <a:p>
            <a:r>
              <a:rPr lang="en-US">
                <a:cs typeface="Calibri"/>
              </a:rPr>
              <a:t>It's not any shame needing some support in the workplace. But reaching out for it might be a tough obstacle to overcome.</a:t>
            </a:r>
          </a:p>
          <a:p>
            <a:r>
              <a:rPr lang="en-US">
                <a:cs typeface="Calibri"/>
              </a:rPr>
              <a:t>Therefore we try to encourage and motivate our allies to step forward in the workplace so that the person in need doesn't feel like they have to ask for help. </a:t>
            </a:r>
          </a:p>
          <a:p>
            <a:r>
              <a:rPr lang="en-US">
                <a:cs typeface="Calibri"/>
              </a:rPr>
              <a:t>There are probably more people around us than we think that would benefit from an ally. </a:t>
            </a:r>
          </a:p>
          <a:p>
            <a:r>
              <a:rPr lang="en-US">
                <a:cs typeface="Calibri"/>
              </a:rPr>
              <a:t>And even if there is not a specific person for you to support, making that environment better for everyone will be beneficial.</a:t>
            </a:r>
          </a:p>
          <a:p>
            <a:r>
              <a:rPr lang="en-US">
                <a:cs typeface="Calibri"/>
              </a:rPr>
              <a:t>Even more important, if your company truly doesn't house any people of minority, you need to start making those changes now so that you may attract new people. They might be scared away at the moment when they realize that this workplace has not made any changes to adept to the world we currently live in. </a:t>
            </a:r>
          </a:p>
          <a:p>
            <a:r>
              <a:rPr lang="en-US">
                <a:cs typeface="Calibri"/>
              </a:rPr>
              <a:t>There have been scientific studies, which we can provide sources to, that prove that a homogenous group of people is not the best performant. You actually get more value out of a company when the people you employ have different experiences, viewpoints and challenges. </a:t>
            </a:r>
          </a:p>
        </p:txBody>
      </p:sp>
      <p:sp>
        <p:nvSpPr>
          <p:cNvPr id="4" name="Slide Number Placeholder 3"/>
          <p:cNvSpPr>
            <a:spLocks noGrp="1"/>
          </p:cNvSpPr>
          <p:nvPr>
            <p:ph type="sldNum" sz="quarter" idx="5"/>
          </p:nvPr>
        </p:nvSpPr>
        <p:spPr/>
        <p:txBody>
          <a:bodyPr/>
          <a:lstStyle/>
          <a:p>
            <a:fld id="{9A889A00-0981-48A7-855C-D06B298F70B7}" type="slidenum">
              <a:rPr lang="en-GB"/>
              <a:t>8</a:t>
            </a:fld>
            <a:endParaRPr lang="en-GB"/>
          </a:p>
        </p:txBody>
      </p:sp>
    </p:spTree>
    <p:extLst>
      <p:ext uri="{BB962C8B-B14F-4D97-AF65-F5344CB8AC3E}">
        <p14:creationId xmlns:p14="http://schemas.microsoft.com/office/powerpoint/2010/main" val="1662594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Pronouns - You know your pronouns, don’t assume others know them.</a:t>
            </a:r>
          </a:p>
          <a:p>
            <a:r>
              <a:rPr lang="en-US">
                <a:ea typeface="Calibri"/>
                <a:cs typeface="Calibri"/>
              </a:rPr>
              <a:t>All people who are not a minority, have a big advantage with their privilege. It can be very hard to see your own privilege. Since you are used to it, you have no idea how it is to live without it. </a:t>
            </a:r>
          </a:p>
          <a:p>
            <a:r>
              <a:rPr lang="en-US">
                <a:ea typeface="Calibri"/>
                <a:cs typeface="Calibri"/>
              </a:rPr>
              <a:t>For example, one of the biggest grocery store companies in Sweden had a white male at top management. He made a gender transition a few years ago to live as a woman. After the transition, she got a question from one of her employees if this would have any effect on how she acted as a manager. Which she denied.</a:t>
            </a:r>
          </a:p>
          <a:p>
            <a:r>
              <a:rPr lang="en-US">
                <a:ea typeface="Calibri"/>
                <a:cs typeface="Calibri"/>
              </a:rPr>
              <a:t>Then slowly during her first time as a women saw a whole other perspective. That the women in the room just wasn't consulted or heard enough. So she as a manager started to bring </a:t>
            </a:r>
            <a:r>
              <a:rPr lang="en-US" err="1">
                <a:ea typeface="Calibri"/>
                <a:cs typeface="Calibri"/>
              </a:rPr>
              <a:t>everyones</a:t>
            </a:r>
            <a:r>
              <a:rPr lang="en-US">
                <a:ea typeface="Calibri"/>
                <a:cs typeface="Calibri"/>
              </a:rPr>
              <a:t> points of view up to surface more. I'm equal parts happy about this as I am sad that it required a </a:t>
            </a:r>
            <a:r>
              <a:rPr lang="en-US" err="1">
                <a:ea typeface="Calibri"/>
                <a:cs typeface="Calibri"/>
              </a:rPr>
              <a:t>gendertransition</a:t>
            </a:r>
            <a:r>
              <a:rPr lang="en-US">
                <a:ea typeface="Calibri"/>
                <a:cs typeface="Calibri"/>
              </a:rPr>
              <a:t> for a person to realize their privilege.</a:t>
            </a:r>
          </a:p>
          <a:p>
            <a:r>
              <a:rPr lang="en-US">
                <a:ea typeface="Calibri"/>
                <a:cs typeface="Calibri"/>
              </a:rPr>
              <a:t>But we cant know what we don't know. So the fact that you don't know what your advantages are doesn't mean that they don't exist.</a:t>
            </a:r>
          </a:p>
          <a:p>
            <a:r>
              <a:rPr lang="en-US">
                <a:ea typeface="Calibri"/>
                <a:cs typeface="Calibri"/>
              </a:rPr>
              <a:t>Things that people struggle every day with are just normal for other people. </a:t>
            </a:r>
          </a:p>
          <a:p>
            <a:r>
              <a:rPr lang="en-US">
                <a:ea typeface="Calibri"/>
                <a:cs typeface="Calibri"/>
              </a:rPr>
              <a:t>This brings us to the next thing of accepting feedback. For anyone to grow and do better, we need feedback. Therefore don't take it as a personal offence if someone where to ask you to not assume pronouns or things like it. Make it a learning opportunity for you. </a:t>
            </a:r>
          </a:p>
          <a:p>
            <a:r>
              <a:rPr lang="en-US">
                <a:ea typeface="Calibri"/>
                <a:cs typeface="Calibri"/>
              </a:rPr>
              <a:t>Speaking up- that is the one easy way for any ally to make a statement. When someone is </a:t>
            </a:r>
            <a:r>
              <a:rPr lang="en-US" err="1">
                <a:ea typeface="Calibri"/>
                <a:cs typeface="Calibri"/>
              </a:rPr>
              <a:t>misprononuced</a:t>
            </a:r>
            <a:r>
              <a:rPr lang="en-US">
                <a:ea typeface="Calibri"/>
                <a:cs typeface="Calibri"/>
              </a:rPr>
              <a:t>, maybe you can help correct that. If the person feels comfortable with that of course. Or just speak up in a meeting where not </a:t>
            </a:r>
            <a:r>
              <a:rPr lang="en-US" err="1">
                <a:ea typeface="Calibri"/>
                <a:cs typeface="Calibri"/>
              </a:rPr>
              <a:t>everyones</a:t>
            </a:r>
            <a:r>
              <a:rPr lang="en-US">
                <a:ea typeface="Calibri"/>
                <a:cs typeface="Calibri"/>
              </a:rPr>
              <a:t> voice is </a:t>
            </a:r>
            <a:r>
              <a:rPr lang="en-US" err="1">
                <a:ea typeface="Calibri"/>
                <a:cs typeface="Calibri"/>
              </a:rPr>
              <a:t>beeing</a:t>
            </a:r>
            <a:r>
              <a:rPr lang="en-US">
                <a:ea typeface="Calibri"/>
                <a:cs typeface="Calibri"/>
              </a:rPr>
              <a:t> heard.</a:t>
            </a:r>
          </a:p>
          <a:p>
            <a:endParaRPr lang="en-US">
              <a:ea typeface="Calibri"/>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9A889A00-0981-48A7-855C-D06B298F70B7}" type="slidenum">
              <a:rPr lang="en-GB"/>
              <a:t>10</a:t>
            </a:fld>
            <a:endParaRPr lang="en-GB"/>
          </a:p>
        </p:txBody>
      </p:sp>
    </p:spTree>
    <p:extLst>
      <p:ext uri="{BB962C8B-B14F-4D97-AF65-F5344CB8AC3E}">
        <p14:creationId xmlns:p14="http://schemas.microsoft.com/office/powerpoint/2010/main" val="2131106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It doesn’t stop with saying you are pro diversity. What do you really do about it?</a:t>
            </a:r>
            <a:endParaRPr lang="en-US"/>
          </a:p>
        </p:txBody>
      </p:sp>
      <p:sp>
        <p:nvSpPr>
          <p:cNvPr id="4" name="Slide Number Placeholder 3"/>
          <p:cNvSpPr>
            <a:spLocks noGrp="1"/>
          </p:cNvSpPr>
          <p:nvPr>
            <p:ph type="sldNum" sz="quarter" idx="5"/>
          </p:nvPr>
        </p:nvSpPr>
        <p:spPr/>
        <p:txBody>
          <a:bodyPr/>
          <a:lstStyle/>
          <a:p>
            <a:fld id="{9A889A00-0981-48A7-855C-D06B298F70B7}" type="slidenum">
              <a:rPr lang="en-GB"/>
              <a:t>11</a:t>
            </a:fld>
            <a:endParaRPr lang="en-GB"/>
          </a:p>
        </p:txBody>
      </p:sp>
    </p:spTree>
    <p:extLst>
      <p:ext uri="{BB962C8B-B14F-4D97-AF65-F5344CB8AC3E}">
        <p14:creationId xmlns:p14="http://schemas.microsoft.com/office/powerpoint/2010/main" val="377389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We are all on this staircase somewhere, we feel like we have stuff to share, but we are also on this staircase of learning still too</a:t>
            </a:r>
          </a:p>
          <a:p>
            <a:endParaRPr lang="en-US">
              <a:ea typeface="Calibri"/>
              <a:cs typeface="Calibri"/>
            </a:endParaRPr>
          </a:p>
          <a:p>
            <a:r>
              <a:rPr lang="en-US">
                <a:ea typeface="Calibri"/>
                <a:cs typeface="Calibri"/>
              </a:rPr>
              <a:t>Also everybody makes mistakes</a:t>
            </a:r>
            <a:endParaRPr lang="en-US"/>
          </a:p>
        </p:txBody>
      </p:sp>
      <p:sp>
        <p:nvSpPr>
          <p:cNvPr id="4" name="Slide Number Placeholder 3"/>
          <p:cNvSpPr>
            <a:spLocks noGrp="1"/>
          </p:cNvSpPr>
          <p:nvPr>
            <p:ph type="sldNum" sz="quarter" idx="5"/>
          </p:nvPr>
        </p:nvSpPr>
        <p:spPr/>
        <p:txBody>
          <a:bodyPr/>
          <a:lstStyle/>
          <a:p>
            <a:fld id="{9A889A00-0981-48A7-855C-D06B298F70B7}" type="slidenum">
              <a:t>12</a:t>
            </a:fld>
            <a:endParaRPr lang="en-GB"/>
          </a:p>
        </p:txBody>
      </p:sp>
    </p:spTree>
    <p:extLst>
      <p:ext uri="{BB962C8B-B14F-4D97-AF65-F5344CB8AC3E}">
        <p14:creationId xmlns:p14="http://schemas.microsoft.com/office/powerpoint/2010/main" val="2292336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Wherever you are – the goal is to add some tools to your toolbelt so you can take one more step up the staircase</a:t>
            </a:r>
          </a:p>
          <a:p>
            <a:endParaRPr lang="en-GB"/>
          </a:p>
        </p:txBody>
      </p:sp>
      <p:sp>
        <p:nvSpPr>
          <p:cNvPr id="4" name="Slide Number Placeholder 3"/>
          <p:cNvSpPr>
            <a:spLocks noGrp="1"/>
          </p:cNvSpPr>
          <p:nvPr>
            <p:ph type="sldNum" sz="quarter" idx="5"/>
          </p:nvPr>
        </p:nvSpPr>
        <p:spPr/>
        <p:txBody>
          <a:bodyPr/>
          <a:lstStyle/>
          <a:p>
            <a:fld id="{9A889A00-0981-48A7-855C-D06B298F70B7}" type="slidenum">
              <a:rPr lang="en-GB" smtClean="0"/>
              <a:t>13</a:t>
            </a:fld>
            <a:endParaRPr lang="en-GB"/>
          </a:p>
        </p:txBody>
      </p:sp>
    </p:spTree>
    <p:extLst>
      <p:ext uri="{BB962C8B-B14F-4D97-AF65-F5344CB8AC3E}">
        <p14:creationId xmlns:p14="http://schemas.microsoft.com/office/powerpoint/2010/main" val="3571421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9A889A00-0981-48A7-855C-D06B298F70B7}" type="slidenum">
              <a:rPr lang="en-GB" smtClean="0"/>
              <a:t>14</a:t>
            </a:fld>
            <a:endParaRPr lang="en-GB"/>
          </a:p>
        </p:txBody>
      </p:sp>
    </p:spTree>
    <p:extLst>
      <p:ext uri="{BB962C8B-B14F-4D97-AF65-F5344CB8AC3E}">
        <p14:creationId xmlns:p14="http://schemas.microsoft.com/office/powerpoint/2010/main" val="2185294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0EE79-6502-D436-03AA-A92529448F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sv-SE"/>
          </a:p>
        </p:txBody>
      </p:sp>
      <p:sp>
        <p:nvSpPr>
          <p:cNvPr id="3" name="Subtitle 2">
            <a:extLst>
              <a:ext uri="{FF2B5EF4-FFF2-40B4-BE49-F238E27FC236}">
                <a16:creationId xmlns:a16="http://schemas.microsoft.com/office/drawing/2014/main" id="{CF0BAFAA-EC83-43F5-98C8-7B39F69A98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sv-SE"/>
          </a:p>
        </p:txBody>
      </p:sp>
      <p:sp>
        <p:nvSpPr>
          <p:cNvPr id="4" name="Date Placeholder 3">
            <a:extLst>
              <a:ext uri="{FF2B5EF4-FFF2-40B4-BE49-F238E27FC236}">
                <a16:creationId xmlns:a16="http://schemas.microsoft.com/office/drawing/2014/main" id="{CAD674D1-A2C2-74DC-E1EC-E700B283E0E4}"/>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B0B730E6-6853-E448-1937-279D169E2EE4}"/>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983313D5-6F07-C57F-5058-ED6557368778}"/>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2887870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45F6D-2F7D-B0EB-2246-C749CC4873CC}"/>
              </a:ext>
            </a:extLst>
          </p:cNvPr>
          <p:cNvSpPr>
            <a:spLocks noGrp="1"/>
          </p:cNvSpPr>
          <p:nvPr>
            <p:ph type="title"/>
          </p:nvPr>
        </p:nvSpPr>
        <p:spPr/>
        <p:txBody>
          <a:bodyPr/>
          <a:lstStyle/>
          <a:p>
            <a:r>
              <a:rPr lang="en-US"/>
              <a:t>Click to edit Master title style</a:t>
            </a:r>
            <a:endParaRPr lang="sv-SE"/>
          </a:p>
        </p:txBody>
      </p:sp>
      <p:sp>
        <p:nvSpPr>
          <p:cNvPr id="3" name="Vertical Text Placeholder 2">
            <a:extLst>
              <a:ext uri="{FF2B5EF4-FFF2-40B4-BE49-F238E27FC236}">
                <a16:creationId xmlns:a16="http://schemas.microsoft.com/office/drawing/2014/main" id="{984DB320-BF0D-0972-C6C4-37153285D6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FEBBE771-5EF7-3EB3-8CBB-E7391FEC6BF0}"/>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A5C89B9B-7C2F-543C-F844-B33DC51A78BE}"/>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9FEF314A-D525-EF16-C13A-7A631FFA5E6D}"/>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20083854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3AE2B6-668E-7A5D-0A36-50D5545497A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sv-SE"/>
          </a:p>
        </p:txBody>
      </p:sp>
      <p:sp>
        <p:nvSpPr>
          <p:cNvPr id="3" name="Vertical Text Placeholder 2">
            <a:extLst>
              <a:ext uri="{FF2B5EF4-FFF2-40B4-BE49-F238E27FC236}">
                <a16:creationId xmlns:a16="http://schemas.microsoft.com/office/drawing/2014/main" id="{7F8905B2-63EC-F05B-CAB9-7B71DF14B3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CF232DA0-F03A-99BD-5675-7D1CA13B2FAE}"/>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77B6CF88-BBBF-98BA-E2D3-2AF757AADC0A}"/>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B12FAE24-86DC-45B8-E42A-210C3F0FAA26}"/>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3928001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D2793-28D0-4255-444A-EE5543EE1A57}"/>
              </a:ext>
            </a:extLst>
          </p:cNvPr>
          <p:cNvSpPr>
            <a:spLocks noGrp="1"/>
          </p:cNvSpPr>
          <p:nvPr>
            <p:ph type="title"/>
          </p:nvPr>
        </p:nvSpPr>
        <p:spPr/>
        <p:txBody>
          <a:bodyPr/>
          <a:lstStyle/>
          <a:p>
            <a:r>
              <a:rPr lang="en-US"/>
              <a:t>Click to edit Master title style</a:t>
            </a:r>
            <a:endParaRPr lang="sv-SE"/>
          </a:p>
        </p:txBody>
      </p:sp>
      <p:sp>
        <p:nvSpPr>
          <p:cNvPr id="3" name="Content Placeholder 2">
            <a:extLst>
              <a:ext uri="{FF2B5EF4-FFF2-40B4-BE49-F238E27FC236}">
                <a16:creationId xmlns:a16="http://schemas.microsoft.com/office/drawing/2014/main" id="{B1D41C5A-1B0C-817C-EFC4-A8C1468F2C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E5054ECC-1E34-CBBD-1FA0-0D9EBB7A253A}"/>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000DEC56-0113-4F1F-9480-1203E5235332}"/>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D2A9DC81-516A-C123-82C5-F38CB573A399}"/>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1390518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B2F8A-E988-AB1C-80B1-DABC0F7485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sv-SE"/>
          </a:p>
        </p:txBody>
      </p:sp>
      <p:sp>
        <p:nvSpPr>
          <p:cNvPr id="3" name="Text Placeholder 2">
            <a:extLst>
              <a:ext uri="{FF2B5EF4-FFF2-40B4-BE49-F238E27FC236}">
                <a16:creationId xmlns:a16="http://schemas.microsoft.com/office/drawing/2014/main" id="{295F32C1-FD4C-27D8-0A36-40F38E87045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ADD227-38E8-E399-FE09-5F44037C4090}"/>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0A30CDF5-5A00-392A-23E0-3D2DC5CD1F49}"/>
              </a:ext>
            </a:extLst>
          </p:cNvPr>
          <p:cNvSpPr>
            <a:spLocks noGrp="1"/>
          </p:cNvSpPr>
          <p:nvPr>
            <p:ph type="ftr" sz="quarter" idx="11"/>
          </p:nvPr>
        </p:nvSpPr>
        <p:spPr/>
        <p:txBody>
          <a:bodyPr/>
          <a:lstStyle/>
          <a:p>
            <a:endParaRPr lang="sv-SE"/>
          </a:p>
        </p:txBody>
      </p:sp>
      <p:sp>
        <p:nvSpPr>
          <p:cNvPr id="6" name="Slide Number Placeholder 5">
            <a:extLst>
              <a:ext uri="{FF2B5EF4-FFF2-40B4-BE49-F238E27FC236}">
                <a16:creationId xmlns:a16="http://schemas.microsoft.com/office/drawing/2014/main" id="{00E9C9A1-127C-DC32-C8F7-69568B617601}"/>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1411467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01484-5FC9-CBC5-6DFA-E91FB3B70B35}"/>
              </a:ext>
            </a:extLst>
          </p:cNvPr>
          <p:cNvSpPr>
            <a:spLocks noGrp="1"/>
          </p:cNvSpPr>
          <p:nvPr>
            <p:ph type="title"/>
          </p:nvPr>
        </p:nvSpPr>
        <p:spPr/>
        <p:txBody>
          <a:bodyPr/>
          <a:lstStyle/>
          <a:p>
            <a:r>
              <a:rPr lang="en-US"/>
              <a:t>Click to edit Master title style</a:t>
            </a:r>
            <a:endParaRPr lang="sv-SE"/>
          </a:p>
        </p:txBody>
      </p:sp>
      <p:sp>
        <p:nvSpPr>
          <p:cNvPr id="3" name="Content Placeholder 2">
            <a:extLst>
              <a:ext uri="{FF2B5EF4-FFF2-40B4-BE49-F238E27FC236}">
                <a16:creationId xmlns:a16="http://schemas.microsoft.com/office/drawing/2014/main" id="{427418B2-DFD5-1CFA-082D-8D5F6E7978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Content Placeholder 3">
            <a:extLst>
              <a:ext uri="{FF2B5EF4-FFF2-40B4-BE49-F238E27FC236}">
                <a16:creationId xmlns:a16="http://schemas.microsoft.com/office/drawing/2014/main" id="{06726814-41B4-7A30-8B4F-E2B4CD5AC0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5" name="Date Placeholder 4">
            <a:extLst>
              <a:ext uri="{FF2B5EF4-FFF2-40B4-BE49-F238E27FC236}">
                <a16:creationId xmlns:a16="http://schemas.microsoft.com/office/drawing/2014/main" id="{F1063215-4D7C-D9C8-D960-D9AC9701242A}"/>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6" name="Footer Placeholder 5">
            <a:extLst>
              <a:ext uri="{FF2B5EF4-FFF2-40B4-BE49-F238E27FC236}">
                <a16:creationId xmlns:a16="http://schemas.microsoft.com/office/drawing/2014/main" id="{E1EEB9BE-6BF8-A896-C175-CF130341AE73}"/>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2BD7E951-9476-DCD4-DCDA-CEC3FC2DEC82}"/>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3226408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B3957-6D10-242A-ADC2-A1AC372AF474}"/>
              </a:ext>
            </a:extLst>
          </p:cNvPr>
          <p:cNvSpPr>
            <a:spLocks noGrp="1"/>
          </p:cNvSpPr>
          <p:nvPr>
            <p:ph type="title"/>
          </p:nvPr>
        </p:nvSpPr>
        <p:spPr>
          <a:xfrm>
            <a:off x="839788" y="365125"/>
            <a:ext cx="10515600" cy="1325563"/>
          </a:xfrm>
        </p:spPr>
        <p:txBody>
          <a:bodyPr/>
          <a:lstStyle/>
          <a:p>
            <a:r>
              <a:rPr lang="en-US"/>
              <a:t>Click to edit Master title style</a:t>
            </a:r>
            <a:endParaRPr lang="sv-SE"/>
          </a:p>
        </p:txBody>
      </p:sp>
      <p:sp>
        <p:nvSpPr>
          <p:cNvPr id="3" name="Text Placeholder 2">
            <a:extLst>
              <a:ext uri="{FF2B5EF4-FFF2-40B4-BE49-F238E27FC236}">
                <a16:creationId xmlns:a16="http://schemas.microsoft.com/office/drawing/2014/main" id="{83E6B4B7-4DB0-2B13-E737-7D8C2DF21D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3E92F8-DEAC-6255-C07C-84E31B80C2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5" name="Text Placeholder 4">
            <a:extLst>
              <a:ext uri="{FF2B5EF4-FFF2-40B4-BE49-F238E27FC236}">
                <a16:creationId xmlns:a16="http://schemas.microsoft.com/office/drawing/2014/main" id="{78070D08-700A-0B7B-AAA7-D954079660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954310-3A22-D029-0EA5-F0A12848AC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7" name="Date Placeholder 6">
            <a:extLst>
              <a:ext uri="{FF2B5EF4-FFF2-40B4-BE49-F238E27FC236}">
                <a16:creationId xmlns:a16="http://schemas.microsoft.com/office/drawing/2014/main" id="{5C3FAC18-1E28-547B-8058-457166581B98}"/>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8" name="Footer Placeholder 7">
            <a:extLst>
              <a:ext uri="{FF2B5EF4-FFF2-40B4-BE49-F238E27FC236}">
                <a16:creationId xmlns:a16="http://schemas.microsoft.com/office/drawing/2014/main" id="{CFEE8EAA-2E96-5517-3525-7F5DA5FD68C8}"/>
              </a:ext>
            </a:extLst>
          </p:cNvPr>
          <p:cNvSpPr>
            <a:spLocks noGrp="1"/>
          </p:cNvSpPr>
          <p:nvPr>
            <p:ph type="ftr" sz="quarter" idx="11"/>
          </p:nvPr>
        </p:nvSpPr>
        <p:spPr/>
        <p:txBody>
          <a:bodyPr/>
          <a:lstStyle/>
          <a:p>
            <a:endParaRPr lang="sv-SE"/>
          </a:p>
        </p:txBody>
      </p:sp>
      <p:sp>
        <p:nvSpPr>
          <p:cNvPr id="9" name="Slide Number Placeholder 8">
            <a:extLst>
              <a:ext uri="{FF2B5EF4-FFF2-40B4-BE49-F238E27FC236}">
                <a16:creationId xmlns:a16="http://schemas.microsoft.com/office/drawing/2014/main" id="{D50030B4-64A3-15CB-2C09-42057C069E12}"/>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96554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F4839-59E8-E54B-860F-A2DB558D792C}"/>
              </a:ext>
            </a:extLst>
          </p:cNvPr>
          <p:cNvSpPr>
            <a:spLocks noGrp="1"/>
          </p:cNvSpPr>
          <p:nvPr>
            <p:ph type="title"/>
          </p:nvPr>
        </p:nvSpPr>
        <p:spPr/>
        <p:txBody>
          <a:bodyPr/>
          <a:lstStyle/>
          <a:p>
            <a:r>
              <a:rPr lang="en-US"/>
              <a:t>Click to edit Master title style</a:t>
            </a:r>
            <a:endParaRPr lang="sv-SE"/>
          </a:p>
        </p:txBody>
      </p:sp>
      <p:sp>
        <p:nvSpPr>
          <p:cNvPr id="3" name="Date Placeholder 2">
            <a:extLst>
              <a:ext uri="{FF2B5EF4-FFF2-40B4-BE49-F238E27FC236}">
                <a16:creationId xmlns:a16="http://schemas.microsoft.com/office/drawing/2014/main" id="{922947AE-4F7A-5D57-0232-709D03CFEABC}"/>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4" name="Footer Placeholder 3">
            <a:extLst>
              <a:ext uri="{FF2B5EF4-FFF2-40B4-BE49-F238E27FC236}">
                <a16:creationId xmlns:a16="http://schemas.microsoft.com/office/drawing/2014/main" id="{8D01DCAF-1B2B-53BF-6275-0C4E9CA6069B}"/>
              </a:ext>
            </a:extLst>
          </p:cNvPr>
          <p:cNvSpPr>
            <a:spLocks noGrp="1"/>
          </p:cNvSpPr>
          <p:nvPr>
            <p:ph type="ftr" sz="quarter" idx="11"/>
          </p:nvPr>
        </p:nvSpPr>
        <p:spPr/>
        <p:txBody>
          <a:bodyPr/>
          <a:lstStyle/>
          <a:p>
            <a:endParaRPr lang="sv-SE"/>
          </a:p>
        </p:txBody>
      </p:sp>
      <p:sp>
        <p:nvSpPr>
          <p:cNvPr id="5" name="Slide Number Placeholder 4">
            <a:extLst>
              <a:ext uri="{FF2B5EF4-FFF2-40B4-BE49-F238E27FC236}">
                <a16:creationId xmlns:a16="http://schemas.microsoft.com/office/drawing/2014/main" id="{C75E0954-DB29-EAA3-654E-879AEEF4D11D}"/>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634130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B92EA8-098E-2AA6-B0F7-B66DD856F049}"/>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3" name="Footer Placeholder 2">
            <a:extLst>
              <a:ext uri="{FF2B5EF4-FFF2-40B4-BE49-F238E27FC236}">
                <a16:creationId xmlns:a16="http://schemas.microsoft.com/office/drawing/2014/main" id="{3E94E86B-8A3C-C668-B4B5-20E4D0F1397E}"/>
              </a:ext>
            </a:extLst>
          </p:cNvPr>
          <p:cNvSpPr>
            <a:spLocks noGrp="1"/>
          </p:cNvSpPr>
          <p:nvPr>
            <p:ph type="ftr" sz="quarter" idx="11"/>
          </p:nvPr>
        </p:nvSpPr>
        <p:spPr/>
        <p:txBody>
          <a:bodyPr/>
          <a:lstStyle/>
          <a:p>
            <a:endParaRPr lang="sv-SE"/>
          </a:p>
        </p:txBody>
      </p:sp>
      <p:sp>
        <p:nvSpPr>
          <p:cNvPr id="4" name="Slide Number Placeholder 3">
            <a:extLst>
              <a:ext uri="{FF2B5EF4-FFF2-40B4-BE49-F238E27FC236}">
                <a16:creationId xmlns:a16="http://schemas.microsoft.com/office/drawing/2014/main" id="{550C156F-AA5F-91D3-64A0-4CFE4D72F235}"/>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28430621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EC0B4-5CAD-4643-A793-47259891A9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v-SE"/>
          </a:p>
        </p:txBody>
      </p:sp>
      <p:sp>
        <p:nvSpPr>
          <p:cNvPr id="3" name="Content Placeholder 2">
            <a:extLst>
              <a:ext uri="{FF2B5EF4-FFF2-40B4-BE49-F238E27FC236}">
                <a16:creationId xmlns:a16="http://schemas.microsoft.com/office/drawing/2014/main" id="{7D6B2FB0-A377-75CC-0F35-F2FABD01C1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Text Placeholder 3">
            <a:extLst>
              <a:ext uri="{FF2B5EF4-FFF2-40B4-BE49-F238E27FC236}">
                <a16:creationId xmlns:a16="http://schemas.microsoft.com/office/drawing/2014/main" id="{B5611BA4-49D4-A311-2E15-36F790371A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90C640-1918-59AB-E179-9F46953E4127}"/>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6" name="Footer Placeholder 5">
            <a:extLst>
              <a:ext uri="{FF2B5EF4-FFF2-40B4-BE49-F238E27FC236}">
                <a16:creationId xmlns:a16="http://schemas.microsoft.com/office/drawing/2014/main" id="{C7861F7A-1AF7-5985-C231-975E6D209575}"/>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DDA786F0-D033-8C29-C455-9DF5493D9914}"/>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353085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C0AEF-A405-E08F-77FA-701203634C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v-SE"/>
          </a:p>
        </p:txBody>
      </p:sp>
      <p:sp>
        <p:nvSpPr>
          <p:cNvPr id="3" name="Picture Placeholder 2">
            <a:extLst>
              <a:ext uri="{FF2B5EF4-FFF2-40B4-BE49-F238E27FC236}">
                <a16:creationId xmlns:a16="http://schemas.microsoft.com/office/drawing/2014/main" id="{C5BF3D29-AD42-23F0-EC00-6F2DF58F41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v-SE"/>
          </a:p>
        </p:txBody>
      </p:sp>
      <p:sp>
        <p:nvSpPr>
          <p:cNvPr id="4" name="Text Placeholder 3">
            <a:extLst>
              <a:ext uri="{FF2B5EF4-FFF2-40B4-BE49-F238E27FC236}">
                <a16:creationId xmlns:a16="http://schemas.microsoft.com/office/drawing/2014/main" id="{ECB2EFFB-297B-F321-C912-D823C7874B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761CFC2-0A5D-3C30-87F6-3D89BA3C2B90}"/>
              </a:ext>
            </a:extLst>
          </p:cNvPr>
          <p:cNvSpPr>
            <a:spLocks noGrp="1"/>
          </p:cNvSpPr>
          <p:nvPr>
            <p:ph type="dt" sz="half" idx="10"/>
          </p:nvPr>
        </p:nvSpPr>
        <p:spPr/>
        <p:txBody>
          <a:bodyPr/>
          <a:lstStyle/>
          <a:p>
            <a:fld id="{14195D85-9D95-4ED3-91F5-8EC5F1728555}" type="datetimeFigureOut">
              <a:rPr lang="sv-SE" smtClean="0"/>
              <a:t>2024-03-06</a:t>
            </a:fld>
            <a:endParaRPr lang="sv-SE"/>
          </a:p>
        </p:txBody>
      </p:sp>
      <p:sp>
        <p:nvSpPr>
          <p:cNvPr id="6" name="Footer Placeholder 5">
            <a:extLst>
              <a:ext uri="{FF2B5EF4-FFF2-40B4-BE49-F238E27FC236}">
                <a16:creationId xmlns:a16="http://schemas.microsoft.com/office/drawing/2014/main" id="{44E15911-F305-3722-62AF-653F49D9C326}"/>
              </a:ext>
            </a:extLst>
          </p:cNvPr>
          <p:cNvSpPr>
            <a:spLocks noGrp="1"/>
          </p:cNvSpPr>
          <p:nvPr>
            <p:ph type="ftr" sz="quarter" idx="11"/>
          </p:nvPr>
        </p:nvSpPr>
        <p:spPr/>
        <p:txBody>
          <a:bodyPr/>
          <a:lstStyle/>
          <a:p>
            <a:endParaRPr lang="sv-SE"/>
          </a:p>
        </p:txBody>
      </p:sp>
      <p:sp>
        <p:nvSpPr>
          <p:cNvPr id="7" name="Slide Number Placeholder 6">
            <a:extLst>
              <a:ext uri="{FF2B5EF4-FFF2-40B4-BE49-F238E27FC236}">
                <a16:creationId xmlns:a16="http://schemas.microsoft.com/office/drawing/2014/main" id="{19C424C7-2210-875F-218F-1CB0EB7F848B}"/>
              </a:ext>
            </a:extLst>
          </p:cNvPr>
          <p:cNvSpPr>
            <a:spLocks noGrp="1"/>
          </p:cNvSpPr>
          <p:nvPr>
            <p:ph type="sldNum" sz="quarter" idx="12"/>
          </p:nvPr>
        </p:nvSpPr>
        <p:spPr/>
        <p:txBody>
          <a:bodyPr/>
          <a:lstStyle/>
          <a:p>
            <a:fld id="{6EE2932A-C3AE-4D8E-A58A-6EAAC40B5ECD}" type="slidenum">
              <a:rPr lang="sv-SE" smtClean="0"/>
              <a:t>‹#›</a:t>
            </a:fld>
            <a:endParaRPr lang="sv-SE"/>
          </a:p>
        </p:txBody>
      </p:sp>
    </p:spTree>
    <p:extLst>
      <p:ext uri="{BB962C8B-B14F-4D97-AF65-F5344CB8AC3E}">
        <p14:creationId xmlns:p14="http://schemas.microsoft.com/office/powerpoint/2010/main" val="1556846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94AA1E-EA37-FF2A-06A5-97BDD4772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sv-SE"/>
          </a:p>
        </p:txBody>
      </p:sp>
      <p:sp>
        <p:nvSpPr>
          <p:cNvPr id="3" name="Text Placeholder 2">
            <a:extLst>
              <a:ext uri="{FF2B5EF4-FFF2-40B4-BE49-F238E27FC236}">
                <a16:creationId xmlns:a16="http://schemas.microsoft.com/office/drawing/2014/main" id="{141DA1B7-2470-1B1E-596C-8493A8822A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4" name="Date Placeholder 3">
            <a:extLst>
              <a:ext uri="{FF2B5EF4-FFF2-40B4-BE49-F238E27FC236}">
                <a16:creationId xmlns:a16="http://schemas.microsoft.com/office/drawing/2014/main" id="{C0F9DEEB-CD3E-6DD4-F660-635F221C08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4195D85-9D95-4ED3-91F5-8EC5F1728555}" type="datetimeFigureOut">
              <a:rPr lang="sv-SE" smtClean="0"/>
              <a:t>2024-03-06</a:t>
            </a:fld>
            <a:endParaRPr lang="sv-SE"/>
          </a:p>
        </p:txBody>
      </p:sp>
      <p:sp>
        <p:nvSpPr>
          <p:cNvPr id="5" name="Footer Placeholder 4">
            <a:extLst>
              <a:ext uri="{FF2B5EF4-FFF2-40B4-BE49-F238E27FC236}">
                <a16:creationId xmlns:a16="http://schemas.microsoft.com/office/drawing/2014/main" id="{9EB250EB-B1AA-F369-550A-3AB6ADE49C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sv-SE"/>
          </a:p>
        </p:txBody>
      </p:sp>
      <p:sp>
        <p:nvSpPr>
          <p:cNvPr id="6" name="Slide Number Placeholder 5">
            <a:extLst>
              <a:ext uri="{FF2B5EF4-FFF2-40B4-BE49-F238E27FC236}">
                <a16:creationId xmlns:a16="http://schemas.microsoft.com/office/drawing/2014/main" id="{F94E6138-F3CF-67DE-52F6-867F1434ED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EE2932A-C3AE-4D8E-A58A-6EAAC40B5ECD}" type="slidenum">
              <a:rPr lang="sv-SE" smtClean="0"/>
              <a:t>‹#›</a:t>
            </a:fld>
            <a:endParaRPr lang="sv-SE"/>
          </a:p>
        </p:txBody>
      </p:sp>
    </p:spTree>
    <p:extLst>
      <p:ext uri="{BB962C8B-B14F-4D97-AF65-F5344CB8AC3E}">
        <p14:creationId xmlns:p14="http://schemas.microsoft.com/office/powerpoint/2010/main" val="3117645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svg"/></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sqlbits.io/needtotalk"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0DFE051-8853-1A99-3235-57A5CE30CC63}"/>
              </a:ext>
            </a:extLst>
          </p:cNvPr>
          <p:cNvPicPr>
            <a:picLocks noChangeAspect="1"/>
          </p:cNvPicPr>
          <p:nvPr/>
        </p:nvPicPr>
        <p:blipFill rotWithShape="1">
          <a:blip r:embed="rId2"/>
          <a:srcRect t="1788" b="13943"/>
          <a:stretch/>
        </p:blipFill>
        <p:spPr>
          <a:xfrm>
            <a:off x="3" y="10"/>
            <a:ext cx="12191997" cy="6857988"/>
          </a:xfrm>
          <a:prstGeom prst="rect">
            <a:avLst/>
          </a:prstGeom>
        </p:spPr>
      </p:pic>
      <p:sp>
        <p:nvSpPr>
          <p:cNvPr id="9" name="Rectangle 8">
            <a:extLst>
              <a:ext uri="{FF2B5EF4-FFF2-40B4-BE49-F238E27FC236}">
                <a16:creationId xmlns:a16="http://schemas.microsoft.com/office/drawing/2014/main" id="{B6924B03-77BD-EAE3-2854-43363FF8E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35031" y="2213145"/>
            <a:ext cx="6864098" cy="2425614"/>
          </a:xfrm>
          <a:prstGeom prst="rect">
            <a:avLst/>
          </a:prstGeom>
          <a:gradFill>
            <a:gsLst>
              <a:gs pos="0">
                <a:schemeClr val="accent5">
                  <a:lumMod val="60000"/>
                  <a:lumOff val="40000"/>
                </a:schemeClr>
              </a:gs>
              <a:gs pos="43000">
                <a:schemeClr val="accent2">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60F200-5EB0-B223-2439-C96C67F0FE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162550" y="0"/>
            <a:ext cx="7048678" cy="6858000"/>
          </a:xfrm>
          <a:prstGeom prst="rect">
            <a:avLst/>
          </a:prstGeom>
          <a:gradFill flip="none" rotWithShape="1">
            <a:gsLst>
              <a:gs pos="19000">
                <a:srgbClr val="000000">
                  <a:alpha val="59000"/>
                </a:srgbClr>
              </a:gs>
              <a:gs pos="100000">
                <a:srgbClr val="000000">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40453C-744F-DB3A-47EC-15EACE1DC1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86455" y="-60677"/>
            <a:ext cx="6864096" cy="6985449"/>
          </a:xfrm>
          <a:prstGeom prst="rect">
            <a:avLst/>
          </a:prstGeom>
          <a:gradFill flip="none" rotWithShape="1">
            <a:gsLst>
              <a:gs pos="0">
                <a:schemeClr val="accent5"/>
              </a:gs>
              <a:gs pos="64000">
                <a:schemeClr val="accent2">
                  <a:alpha val="0"/>
                </a:schemeClr>
              </a:gs>
            </a:gsLst>
            <a:lin ang="7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01EB5855-8EB7-1AE5-9030-5D0AA3C1A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695591" y="-647892"/>
            <a:ext cx="2839273" cy="12192001"/>
          </a:xfrm>
          <a:prstGeom prst="rect">
            <a:avLst/>
          </a:prstGeom>
          <a:gradFill>
            <a:gsLst>
              <a:gs pos="0">
                <a:schemeClr val="accent2"/>
              </a:gs>
              <a:gs pos="53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7CD701-6800-33C5-A4AE-197200BD8755}"/>
              </a:ext>
            </a:extLst>
          </p:cNvPr>
          <p:cNvSpPr>
            <a:spLocks noGrp="1"/>
          </p:cNvSpPr>
          <p:nvPr>
            <p:ph type="ctrTitle"/>
          </p:nvPr>
        </p:nvSpPr>
        <p:spPr>
          <a:xfrm>
            <a:off x="7731468" y="2138209"/>
            <a:ext cx="3712820" cy="2839273"/>
          </a:xfrm>
        </p:spPr>
        <p:txBody>
          <a:bodyPr>
            <a:normAutofit/>
          </a:bodyPr>
          <a:lstStyle/>
          <a:p>
            <a:pPr algn="l"/>
            <a:r>
              <a:rPr lang="en-US" sz="3600">
                <a:solidFill>
                  <a:srgbClr val="FFFFFF"/>
                </a:solidFill>
              </a:rPr>
              <a:t>LGBTQIA+</a:t>
            </a:r>
            <a:endParaRPr lang="sv-SE" sz="3600">
              <a:solidFill>
                <a:srgbClr val="FFFFFF"/>
              </a:solidFill>
            </a:endParaRPr>
          </a:p>
        </p:txBody>
      </p:sp>
    </p:spTree>
    <p:extLst>
      <p:ext uri="{BB962C8B-B14F-4D97-AF65-F5344CB8AC3E}">
        <p14:creationId xmlns:p14="http://schemas.microsoft.com/office/powerpoint/2010/main" val="364063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 screenshot of a social media profile&#10;&#10;Description automatically generated">
            <a:extLst>
              <a:ext uri="{FF2B5EF4-FFF2-40B4-BE49-F238E27FC236}">
                <a16:creationId xmlns:a16="http://schemas.microsoft.com/office/drawing/2014/main" id="{F2F48502-C44B-A844-5963-DA8F46038C7D}"/>
              </a:ext>
            </a:extLst>
          </p:cNvPr>
          <p:cNvPicPr>
            <a:picLocks noChangeAspect="1"/>
          </p:cNvPicPr>
          <p:nvPr/>
        </p:nvPicPr>
        <p:blipFill rotWithShape="1">
          <a:blip r:embed="rId3"/>
          <a:srcRect r="1760"/>
          <a:stretch/>
        </p:blipFill>
        <p:spPr>
          <a:xfrm>
            <a:off x="20" y="1282"/>
            <a:ext cx="12191980" cy="6856718"/>
          </a:xfrm>
          <a:prstGeom prst="rect">
            <a:avLst/>
          </a:prstGeom>
        </p:spPr>
      </p:pic>
    </p:spTree>
    <p:extLst>
      <p:ext uri="{BB962C8B-B14F-4D97-AF65-F5344CB8AC3E}">
        <p14:creationId xmlns:p14="http://schemas.microsoft.com/office/powerpoint/2010/main" val="1422841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CA16F22E-4716-CA29-1F53-4AAD52955EF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1" name="Rectangle 10">
              <a:extLst>
                <a:ext uri="{FF2B5EF4-FFF2-40B4-BE49-F238E27FC236}">
                  <a16:creationId xmlns:a16="http://schemas.microsoft.com/office/drawing/2014/main" id="{59412336-19ED-F153-443B-C46CDBED62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506AA53-E761-6881-5941-313119CC76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844707E7-29B6-36B5-B4C4-6160DFDB9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C1A8476-48ED-D7D6-F383-338B2F00A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86C1851-B33F-883E-67BA-F720BED59B42}"/>
              </a:ext>
            </a:extLst>
          </p:cNvPr>
          <p:cNvSpPr>
            <a:spLocks noGrp="1"/>
          </p:cNvSpPr>
          <p:nvPr>
            <p:ph type="title"/>
          </p:nvPr>
        </p:nvSpPr>
        <p:spPr>
          <a:xfrm>
            <a:off x="8328214" y="1489364"/>
            <a:ext cx="3310215" cy="3136500"/>
          </a:xfrm>
        </p:spPr>
        <p:txBody>
          <a:bodyPr vert="horz" lIns="91440" tIns="45720" rIns="91440" bIns="45720" rtlCol="0" anchor="t">
            <a:normAutofit/>
          </a:bodyPr>
          <a:lstStyle/>
          <a:p>
            <a:r>
              <a:rPr lang="en-US" sz="3200">
                <a:solidFill>
                  <a:srgbClr val="FFFFFF"/>
                </a:solidFill>
              </a:rPr>
              <a:t>We’re all somewhere on the staircase to being a good ally</a:t>
            </a:r>
          </a:p>
        </p:txBody>
      </p:sp>
      <p:pic>
        <p:nvPicPr>
          <p:cNvPr id="5" name="Content Placeholder 4" descr="Yellow floating staircases">
            <a:extLst>
              <a:ext uri="{FF2B5EF4-FFF2-40B4-BE49-F238E27FC236}">
                <a16:creationId xmlns:a16="http://schemas.microsoft.com/office/drawing/2014/main" id="{39D86A17-CEDA-963C-1B4F-A5364479770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2788" r="2520" b="1"/>
          <a:stretch/>
        </p:blipFill>
        <p:spPr>
          <a:xfrm>
            <a:off x="1" y="-7623"/>
            <a:ext cx="7760508" cy="6872343"/>
          </a:xfrm>
          <a:prstGeom prst="rect">
            <a:avLst/>
          </a:prstGeom>
        </p:spPr>
      </p:pic>
    </p:spTree>
    <p:extLst>
      <p:ext uri="{BB962C8B-B14F-4D97-AF65-F5344CB8AC3E}">
        <p14:creationId xmlns:p14="http://schemas.microsoft.com/office/powerpoint/2010/main" val="156412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7AA7E8-8006-4E1F-A566-FCF37EE6F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C043C533-947D-9198-11FB-99DF7EA53E08}"/>
              </a:ext>
            </a:extLst>
          </p:cNvPr>
          <p:cNvSpPr>
            <a:spLocks noGrp="1"/>
          </p:cNvSpPr>
          <p:nvPr>
            <p:ph type="ctrTitle"/>
          </p:nvPr>
        </p:nvSpPr>
        <p:spPr>
          <a:xfrm>
            <a:off x="242910" y="1598246"/>
            <a:ext cx="4626709" cy="5122985"/>
          </a:xfrm>
        </p:spPr>
        <p:txBody>
          <a:bodyPr anchor="t">
            <a:normAutofit/>
          </a:bodyPr>
          <a:lstStyle/>
          <a:p>
            <a:pPr algn="r"/>
            <a:r>
              <a:rPr lang="en-US" sz="8000">
                <a:solidFill>
                  <a:srgbClr val="FFFFFF"/>
                </a:solidFill>
              </a:rPr>
              <a:t>Scenarios</a:t>
            </a:r>
            <a:endParaRPr lang="sv-SE" sz="8000">
              <a:solidFill>
                <a:srgbClr val="FFFFFF"/>
              </a:solidFill>
            </a:endParaRPr>
          </a:p>
        </p:txBody>
      </p:sp>
      <p:sp>
        <p:nvSpPr>
          <p:cNvPr id="3" name="Subtitle 2">
            <a:extLst>
              <a:ext uri="{FF2B5EF4-FFF2-40B4-BE49-F238E27FC236}">
                <a16:creationId xmlns:a16="http://schemas.microsoft.com/office/drawing/2014/main" id="{2D584748-EDBA-98F1-2EF5-6E598FAFF5D1}"/>
              </a:ext>
            </a:extLst>
          </p:cNvPr>
          <p:cNvSpPr>
            <a:spLocks noGrp="1"/>
          </p:cNvSpPr>
          <p:nvPr>
            <p:ph type="subTitle" idx="1"/>
          </p:nvPr>
        </p:nvSpPr>
        <p:spPr>
          <a:xfrm>
            <a:off x="5792994" y="1590840"/>
            <a:ext cx="5672176" cy="5095221"/>
          </a:xfrm>
        </p:spPr>
        <p:txBody>
          <a:bodyPr>
            <a:normAutofit/>
          </a:bodyPr>
          <a:lstStyle/>
          <a:p>
            <a:pPr algn="l"/>
            <a:r>
              <a:rPr lang="en-US" sz="4400">
                <a:solidFill>
                  <a:srgbClr val="FFFFFF"/>
                </a:solidFill>
              </a:rPr>
              <a:t>Take a step based on where you stand</a:t>
            </a:r>
            <a:endParaRPr lang="sv-SE" sz="4400">
              <a:solidFill>
                <a:srgbClr val="FFFFFF"/>
              </a:solidFill>
            </a:endParaRPr>
          </a:p>
        </p:txBody>
      </p:sp>
      <p:cxnSp>
        <p:nvCxnSpPr>
          <p:cNvPr id="10" name="Straight Connector 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70684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Triangle 48">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8F451A30-466B-4996-9BA5-CD6ABCC6D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F72D36-2A5D-673E-2E0F-A4517B9BDE67}"/>
              </a:ext>
            </a:extLst>
          </p:cNvPr>
          <p:cNvSpPr>
            <a:spLocks noGrp="1"/>
          </p:cNvSpPr>
          <p:nvPr>
            <p:ph type="title"/>
          </p:nvPr>
        </p:nvSpPr>
        <p:spPr>
          <a:xfrm>
            <a:off x="1123356" y="1188637"/>
            <a:ext cx="9984615" cy="1597228"/>
          </a:xfrm>
        </p:spPr>
        <p:txBody>
          <a:bodyPr>
            <a:normAutofit/>
          </a:bodyPr>
          <a:lstStyle/>
          <a:p>
            <a:r>
              <a:rPr lang="en-GB" sz="6000"/>
              <a:t>Microaggressions</a:t>
            </a:r>
          </a:p>
        </p:txBody>
      </p:sp>
      <p:pic>
        <p:nvPicPr>
          <p:cNvPr id="7" name="Graphic 6" descr="Speech">
            <a:extLst>
              <a:ext uri="{FF2B5EF4-FFF2-40B4-BE49-F238E27FC236}">
                <a16:creationId xmlns:a16="http://schemas.microsoft.com/office/drawing/2014/main" id="{A74B9C10-59E8-0E4F-AA1B-A23B4D08809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26250" y="3018327"/>
            <a:ext cx="2728198" cy="2728198"/>
          </a:xfrm>
          <a:prstGeom prst="rect">
            <a:avLst/>
          </a:prstGeom>
        </p:spPr>
      </p:pic>
      <p:sp>
        <p:nvSpPr>
          <p:cNvPr id="3" name="Content Placeholder 2">
            <a:extLst>
              <a:ext uri="{FF2B5EF4-FFF2-40B4-BE49-F238E27FC236}">
                <a16:creationId xmlns:a16="http://schemas.microsoft.com/office/drawing/2014/main" id="{15B9E8F7-AAED-BA67-D2FB-530073A6D443}"/>
              </a:ext>
            </a:extLst>
          </p:cNvPr>
          <p:cNvSpPr>
            <a:spLocks noGrp="1"/>
          </p:cNvSpPr>
          <p:nvPr>
            <p:ph idx="1"/>
          </p:nvPr>
        </p:nvSpPr>
        <p:spPr>
          <a:xfrm>
            <a:off x="4237132" y="3427151"/>
            <a:ext cx="5410490" cy="2728198"/>
          </a:xfrm>
        </p:spPr>
        <p:txBody>
          <a:bodyPr anchor="t">
            <a:normAutofit/>
          </a:bodyPr>
          <a:lstStyle/>
          <a:p>
            <a:pPr marL="0" indent="0">
              <a:buNone/>
            </a:pPr>
            <a:r>
              <a:rPr lang="en-US" sz="2000" b="0" i="0">
                <a:effectLst/>
                <a:latin typeface="Arial" panose="020B0604020202020204" pitchFamily="34" charset="0"/>
              </a:rPr>
              <a:t>a term used for commonplace verbal, behavioral or environmental slights, whether intentional or unintentional, that communicate hostile, derogatory, or negative attitudes toward stigmatized or culturally marginalized groups</a:t>
            </a:r>
            <a:endParaRPr lang="en-GB" sz="2000"/>
          </a:p>
        </p:txBody>
      </p:sp>
    </p:spTree>
    <p:extLst>
      <p:ext uri="{BB962C8B-B14F-4D97-AF65-F5344CB8AC3E}">
        <p14:creationId xmlns:p14="http://schemas.microsoft.com/office/powerpoint/2010/main" val="4169601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2"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84" name="Rectangle 1083">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ACFAE0-FA9E-2A61-2888-0E94C17261F0}"/>
              </a:ext>
            </a:extLst>
          </p:cNvPr>
          <p:cNvSpPr>
            <a:spLocks noGrp="1"/>
          </p:cNvSpPr>
          <p:nvPr>
            <p:ph type="title"/>
          </p:nvPr>
        </p:nvSpPr>
        <p:spPr>
          <a:xfrm>
            <a:off x="6417734" y="762001"/>
            <a:ext cx="4998680" cy="1708244"/>
          </a:xfrm>
        </p:spPr>
        <p:txBody>
          <a:bodyPr anchor="ctr">
            <a:normAutofit/>
          </a:bodyPr>
          <a:lstStyle/>
          <a:p>
            <a:r>
              <a:rPr lang="en-GB" sz="4000"/>
              <a:t>Use Inclusive language</a:t>
            </a:r>
          </a:p>
        </p:txBody>
      </p:sp>
      <p:pic>
        <p:nvPicPr>
          <p:cNvPr id="1026" name="Picture 2" descr="men sitting on sofa">
            <a:extLst>
              <a:ext uri="{FF2B5EF4-FFF2-40B4-BE49-F238E27FC236}">
                <a16:creationId xmlns:a16="http://schemas.microsoft.com/office/drawing/2014/main" id="{E86F10CC-98E7-3B43-274A-CAF9467A57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709" r="12957" b="-2"/>
          <a:stretch/>
        </p:blipFill>
        <p:spPr bwMode="auto">
          <a:xfrm>
            <a:off x="-1" y="-2"/>
            <a:ext cx="6096001" cy="685800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F7D694CC-F374-F6B9-BE32-280CB76DE345}"/>
              </a:ext>
            </a:extLst>
          </p:cNvPr>
          <p:cNvSpPr>
            <a:spLocks noGrp="1"/>
          </p:cNvSpPr>
          <p:nvPr>
            <p:ph idx="1"/>
          </p:nvPr>
        </p:nvSpPr>
        <p:spPr>
          <a:xfrm>
            <a:off x="6417734" y="2470245"/>
            <a:ext cx="4542187" cy="3947487"/>
          </a:xfrm>
        </p:spPr>
        <p:txBody>
          <a:bodyPr vert="horz" lIns="91440" tIns="45720" rIns="91440" bIns="45720" rtlCol="0" anchor="ctr">
            <a:normAutofit/>
          </a:bodyPr>
          <a:lstStyle/>
          <a:p>
            <a:r>
              <a:rPr lang="en-GB" sz="2000"/>
              <a:t>'Hi guys’</a:t>
            </a:r>
          </a:p>
          <a:p>
            <a:endParaRPr lang="en-GB" sz="2000"/>
          </a:p>
          <a:p>
            <a:r>
              <a:rPr lang="en-GB" sz="2000"/>
              <a:t>Sexual preference</a:t>
            </a:r>
          </a:p>
          <a:p>
            <a:endParaRPr lang="en-GB" sz="2000"/>
          </a:p>
          <a:p>
            <a:r>
              <a:rPr lang="en-GB" sz="2000"/>
              <a:t>Chairman, Doorman, Fireman</a:t>
            </a:r>
          </a:p>
          <a:p>
            <a:endParaRPr lang="en-GB" sz="2000"/>
          </a:p>
          <a:p>
            <a:r>
              <a:rPr lang="en-GB" sz="2000"/>
              <a:t>Blacklisted Vs Whitelisted</a:t>
            </a:r>
          </a:p>
          <a:p>
            <a:endParaRPr lang="en-GB" sz="2000"/>
          </a:p>
          <a:p>
            <a:r>
              <a:rPr lang="en-GB" sz="2000"/>
              <a:t>Crazy, Nuts, Insane</a:t>
            </a:r>
          </a:p>
        </p:txBody>
      </p:sp>
    </p:spTree>
    <p:extLst>
      <p:ext uri="{BB962C8B-B14F-4D97-AF65-F5344CB8AC3E}">
        <p14:creationId xmlns:p14="http://schemas.microsoft.com/office/powerpoint/2010/main" val="2619382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ut-out symbol of transgender">
            <a:extLst>
              <a:ext uri="{FF2B5EF4-FFF2-40B4-BE49-F238E27FC236}">
                <a16:creationId xmlns:a16="http://schemas.microsoft.com/office/drawing/2014/main" id="{DAED69D8-BB9B-28B0-9EC6-2236BEA1FF27}"/>
              </a:ext>
            </a:extLst>
          </p:cNvPr>
          <p:cNvPicPr>
            <a:picLocks noChangeAspect="1"/>
          </p:cNvPicPr>
          <p:nvPr/>
        </p:nvPicPr>
        <p:blipFill rotWithShape="1">
          <a:blip r:embed="rId3"/>
          <a:srcRect l="21659" r="19075" b="-1"/>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E81D9A-07D3-C63E-8879-9B67A95635F8}"/>
              </a:ext>
            </a:extLst>
          </p:cNvPr>
          <p:cNvSpPr>
            <a:spLocks noGrp="1"/>
          </p:cNvSpPr>
          <p:nvPr>
            <p:ph type="title"/>
          </p:nvPr>
        </p:nvSpPr>
        <p:spPr>
          <a:xfrm>
            <a:off x="761801" y="328512"/>
            <a:ext cx="4778387" cy="1628970"/>
          </a:xfrm>
        </p:spPr>
        <p:txBody>
          <a:bodyPr anchor="ctr">
            <a:normAutofit/>
          </a:bodyPr>
          <a:lstStyle/>
          <a:p>
            <a:r>
              <a:rPr lang="en-GB" sz="3700"/>
              <a:t>How long have you been with your husband?</a:t>
            </a:r>
          </a:p>
        </p:txBody>
      </p:sp>
      <p:sp>
        <p:nvSpPr>
          <p:cNvPr id="3" name="Content Placeholder 2">
            <a:extLst>
              <a:ext uri="{FF2B5EF4-FFF2-40B4-BE49-F238E27FC236}">
                <a16:creationId xmlns:a16="http://schemas.microsoft.com/office/drawing/2014/main" id="{AC783882-9B19-4CE4-50A0-0469DBE85B2B}"/>
              </a:ext>
            </a:extLst>
          </p:cNvPr>
          <p:cNvSpPr>
            <a:spLocks noGrp="1"/>
          </p:cNvSpPr>
          <p:nvPr>
            <p:ph idx="1"/>
          </p:nvPr>
        </p:nvSpPr>
        <p:spPr>
          <a:xfrm>
            <a:off x="761801" y="2884929"/>
            <a:ext cx="4659756" cy="3374137"/>
          </a:xfrm>
        </p:spPr>
        <p:txBody>
          <a:bodyPr anchor="ctr">
            <a:normAutofit/>
          </a:bodyPr>
          <a:lstStyle/>
          <a:p>
            <a:r>
              <a:rPr lang="en-GB" sz="2000"/>
              <a:t>Assuming hetrosexism</a:t>
            </a:r>
          </a:p>
          <a:p>
            <a:r>
              <a:rPr lang="en-GB" sz="2000"/>
              <a:t>Heterosexual relations are the ‘norm’</a:t>
            </a:r>
          </a:p>
          <a:p>
            <a:r>
              <a:rPr lang="en-GB" sz="2000"/>
              <a:t>Everyone is ‘cis-gendered’</a:t>
            </a:r>
          </a:p>
          <a:p>
            <a:endParaRPr lang="en-GB" sz="2000"/>
          </a:p>
          <a:p>
            <a:endParaRPr lang="en-GB" sz="2000"/>
          </a:p>
        </p:txBody>
      </p:sp>
    </p:spTree>
    <p:extLst>
      <p:ext uri="{BB962C8B-B14F-4D97-AF65-F5344CB8AC3E}">
        <p14:creationId xmlns:p14="http://schemas.microsoft.com/office/powerpoint/2010/main" val="850332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5" name="Rectangle 1064">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9CA15D-B5B0-466B-5D4B-AFC027416099}"/>
              </a:ext>
            </a:extLst>
          </p:cNvPr>
          <p:cNvSpPr>
            <a:spLocks noGrp="1"/>
          </p:cNvSpPr>
          <p:nvPr>
            <p:ph type="title"/>
          </p:nvPr>
        </p:nvSpPr>
        <p:spPr>
          <a:xfrm>
            <a:off x="7041856" y="2944090"/>
            <a:ext cx="4036334" cy="2387600"/>
          </a:xfrm>
        </p:spPr>
        <p:txBody>
          <a:bodyPr vert="horz" lIns="91440" tIns="45720" rIns="91440" bIns="45720" rtlCol="0" anchor="t">
            <a:normAutofit/>
          </a:bodyPr>
          <a:lstStyle/>
          <a:p>
            <a:r>
              <a:rPr lang="en-US" sz="5400" kern="1200">
                <a:solidFill>
                  <a:schemeClr val="tx1"/>
                </a:solidFill>
                <a:latin typeface="+mj-lt"/>
                <a:ea typeface="+mj-ea"/>
                <a:cs typeface="+mj-cs"/>
              </a:rPr>
              <a:t>Is this the women’s bathroom?</a:t>
            </a:r>
          </a:p>
        </p:txBody>
      </p:sp>
      <p:sp>
        <p:nvSpPr>
          <p:cNvPr id="1066" name="Rectangle 1065">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7" name="Rectangle 106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2CFCF2A1-C669-C03F-0CA7-37328E206B4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3507" y="873823"/>
            <a:ext cx="5536001" cy="5051601"/>
          </a:xfrm>
          <a:prstGeom prst="rect">
            <a:avLst/>
          </a:prstGeom>
          <a:noFill/>
          <a:extLst>
            <a:ext uri="{909E8E84-426E-40DD-AFC4-6F175D3DCCD1}">
              <a14:hiddenFill xmlns:a14="http://schemas.microsoft.com/office/drawing/2010/main">
                <a:solidFill>
                  <a:srgbClr val="FFFFFF"/>
                </a:solidFill>
              </a14:hiddenFill>
            </a:ext>
          </a:extLst>
        </p:spPr>
      </p:pic>
      <p:grpSp>
        <p:nvGrpSpPr>
          <p:cNvPr id="1068" name="Group 1067">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1047" name="Rectangle 1046">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 name="Rectangle 104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9" name="Rectangle 104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59800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1" name="Rectangle 206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540FCB-FE93-135C-5097-F9C18B3C99C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Oh, you don’t look gay?</a:t>
            </a:r>
          </a:p>
        </p:txBody>
      </p:sp>
      <p:pic>
        <p:nvPicPr>
          <p:cNvPr id="2050" name="Picture 2" descr="a woman standing in front of a rainbow colored wall">
            <a:extLst>
              <a:ext uri="{FF2B5EF4-FFF2-40B4-BE49-F238E27FC236}">
                <a16:creationId xmlns:a16="http://schemas.microsoft.com/office/drawing/2014/main" id="{3D8F96DA-B39C-DAA4-6FDF-651991818DB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307897" y="1675227"/>
            <a:ext cx="7576205"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67932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Freeform: Shape 2056">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D3EE7B7-9E5C-F8B5-3FC9-95285E597AEE}"/>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a:solidFill>
                  <a:schemeClr val="tx1"/>
                </a:solidFill>
                <a:latin typeface="+mj-lt"/>
                <a:ea typeface="+mj-ea"/>
                <a:cs typeface="+mj-cs"/>
              </a:rPr>
              <a:t>Meeting new people</a:t>
            </a:r>
          </a:p>
        </p:txBody>
      </p:sp>
      <p:sp>
        <p:nvSpPr>
          <p:cNvPr id="3" name="Content Placeholder 2">
            <a:extLst>
              <a:ext uri="{FF2B5EF4-FFF2-40B4-BE49-F238E27FC236}">
                <a16:creationId xmlns:a16="http://schemas.microsoft.com/office/drawing/2014/main" id="{947C0EE7-FA91-8B2A-22EB-CA43131B60F2}"/>
              </a:ext>
            </a:extLst>
          </p:cNvPr>
          <p:cNvSpPr>
            <a:spLocks noGrp="1"/>
          </p:cNvSpPr>
          <p:nvPr>
            <p:ph idx="1"/>
          </p:nvPr>
        </p:nvSpPr>
        <p:spPr>
          <a:xfrm>
            <a:off x="996287" y="4121253"/>
            <a:ext cx="3125337" cy="1136843"/>
          </a:xfrm>
        </p:spPr>
        <p:txBody>
          <a:bodyPr vert="horz" lIns="91440" tIns="45720" rIns="91440" bIns="45720" rtlCol="0">
            <a:normAutofit/>
          </a:bodyPr>
          <a:lstStyle/>
          <a:p>
            <a:pPr marL="0" indent="0" algn="ctr">
              <a:buNone/>
            </a:pPr>
            <a:r>
              <a:rPr lang="en-US" sz="1800" kern="1200">
                <a:solidFill>
                  <a:schemeClr val="tx1"/>
                </a:solidFill>
                <a:latin typeface="+mn-lt"/>
                <a:ea typeface="+mn-ea"/>
                <a:cs typeface="+mn-cs"/>
              </a:rPr>
              <a:t>Introduce with pronouns</a:t>
            </a:r>
          </a:p>
        </p:txBody>
      </p:sp>
      <p:pic>
        <p:nvPicPr>
          <p:cNvPr id="2050" name="Picture 2" descr="Pronoun Sticker - He She They Stickers | HRC">
            <a:extLst>
              <a:ext uri="{FF2B5EF4-FFF2-40B4-BE49-F238E27FC236}">
                <a16:creationId xmlns:a16="http://schemas.microsoft.com/office/drawing/2014/main" id="{4947582F-00A8-4D8E-1ECF-202EA810E0E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914801" y="578738"/>
            <a:ext cx="5670549" cy="5670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001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EE7B7-9E5C-F8B5-3FC9-95285E597AEE}"/>
              </a:ext>
            </a:extLst>
          </p:cNvPr>
          <p:cNvSpPr>
            <a:spLocks noGrp="1"/>
          </p:cNvSpPr>
          <p:nvPr>
            <p:ph type="title"/>
          </p:nvPr>
        </p:nvSpPr>
        <p:spPr>
          <a:xfrm>
            <a:off x="762000" y="1138036"/>
            <a:ext cx="4085665" cy="1402470"/>
          </a:xfrm>
        </p:spPr>
        <p:txBody>
          <a:bodyPr anchor="t">
            <a:normAutofit/>
          </a:bodyPr>
          <a:lstStyle/>
          <a:p>
            <a:r>
              <a:rPr lang="en-US" sz="3200"/>
              <a:t>Speak up</a:t>
            </a:r>
            <a:endParaRPr lang="sv-SE" sz="3200"/>
          </a:p>
        </p:txBody>
      </p:sp>
      <p:cxnSp>
        <p:nvCxnSpPr>
          <p:cNvPr id="23" name="Straight Connector 22">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47C0EE7-FA91-8B2A-22EB-CA43131B60F2}"/>
              </a:ext>
            </a:extLst>
          </p:cNvPr>
          <p:cNvSpPr>
            <a:spLocks noGrp="1"/>
          </p:cNvSpPr>
          <p:nvPr>
            <p:ph idx="1"/>
          </p:nvPr>
        </p:nvSpPr>
        <p:spPr>
          <a:xfrm>
            <a:off x="762000" y="2551176"/>
            <a:ext cx="4085665" cy="3591207"/>
          </a:xfrm>
        </p:spPr>
        <p:txBody>
          <a:bodyPr>
            <a:normAutofit/>
          </a:bodyPr>
          <a:lstStyle/>
          <a:p>
            <a:pPr marL="0" indent="0">
              <a:buNone/>
            </a:pPr>
            <a:r>
              <a:rPr lang="en-US" sz="2000"/>
              <a:t>If you see/hear something – say something</a:t>
            </a:r>
            <a:endParaRPr lang="sv-SE" sz="2000"/>
          </a:p>
        </p:txBody>
      </p:sp>
      <p:pic>
        <p:nvPicPr>
          <p:cNvPr id="24" name="Picture 23" descr="Wood human figure">
            <a:extLst>
              <a:ext uri="{FF2B5EF4-FFF2-40B4-BE49-F238E27FC236}">
                <a16:creationId xmlns:a16="http://schemas.microsoft.com/office/drawing/2014/main" id="{35F515E3-B761-405D-D79E-0B21985CB0E7}"/>
              </a:ext>
            </a:extLst>
          </p:cNvPr>
          <p:cNvPicPr>
            <a:picLocks noChangeAspect="1"/>
          </p:cNvPicPr>
          <p:nvPr/>
        </p:nvPicPr>
        <p:blipFill rotWithShape="1">
          <a:blip r:embed="rId3"/>
          <a:srcRect r="36334" b="-1"/>
          <a:stretch/>
        </p:blipFill>
        <p:spPr>
          <a:xfrm>
            <a:off x="5650992" y="10"/>
            <a:ext cx="6541008" cy="6857990"/>
          </a:xfrm>
          <a:prstGeom prst="rect">
            <a:avLst/>
          </a:prstGeom>
        </p:spPr>
      </p:pic>
    </p:spTree>
    <p:extLst>
      <p:ext uri="{BB962C8B-B14F-4D97-AF65-F5344CB8AC3E}">
        <p14:creationId xmlns:p14="http://schemas.microsoft.com/office/powerpoint/2010/main" val="4127507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73" name="Rectangle 1272">
            <a:extLst>
              <a:ext uri="{FF2B5EF4-FFF2-40B4-BE49-F238E27FC236}">
                <a16:creationId xmlns:a16="http://schemas.microsoft.com/office/drawing/2014/main" id="{EDC07B27-4E3C-4BCF-ABDB-6AA72857C0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1500"/>
            <a:ext cx="12191998" cy="6858000"/>
          </a:xfrm>
          <a:prstGeom prst="rect">
            <a:avLst/>
          </a:prstGeom>
          <a:gradFill>
            <a:gsLst>
              <a:gs pos="19000">
                <a:srgbClr val="000000">
                  <a:alpha val="96000"/>
                </a:srgbClr>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5" name="Rectangle 1274">
            <a:extLst>
              <a:ext uri="{FF2B5EF4-FFF2-40B4-BE49-F238E27FC236}">
                <a16:creationId xmlns:a16="http://schemas.microsoft.com/office/drawing/2014/main" id="{83D11BE6-2A04-4DBB-842D-88602B5E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8536" y="12437"/>
            <a:ext cx="11713464" cy="6844063"/>
          </a:xfrm>
          <a:prstGeom prst="rect">
            <a:avLst/>
          </a:prstGeom>
          <a:gradFill>
            <a:gsLst>
              <a:gs pos="0">
                <a:srgbClr val="000000">
                  <a:alpha val="71765"/>
                </a:srgbClr>
              </a:gs>
              <a:gs pos="100000">
                <a:schemeClr val="accent1">
                  <a:alpha val="20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7" name="Rectangle 1276">
            <a:extLst>
              <a:ext uri="{FF2B5EF4-FFF2-40B4-BE49-F238E27FC236}">
                <a16:creationId xmlns:a16="http://schemas.microsoft.com/office/drawing/2014/main" id="{2A05E02A-9AA9-45EC-B87B-B46F043F3F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 y="2724072"/>
            <a:ext cx="12192008" cy="4114801"/>
          </a:xfrm>
          <a:prstGeom prst="rect">
            <a:avLst/>
          </a:prstGeom>
          <a:gradFill>
            <a:gsLst>
              <a:gs pos="30000">
                <a:schemeClr val="accent1">
                  <a:lumMod val="75000"/>
                  <a:alpha val="19000"/>
                </a:schemeClr>
              </a:gs>
              <a:gs pos="100000">
                <a:schemeClr val="accent1">
                  <a:alpha val="24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9" name="Rectangle 1278">
            <a:extLst>
              <a:ext uri="{FF2B5EF4-FFF2-40B4-BE49-F238E27FC236}">
                <a16:creationId xmlns:a16="http://schemas.microsoft.com/office/drawing/2014/main" id="{0E91EDBA-E8E0-4575-8147-B700345215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09672" y="1716338"/>
            <a:ext cx="6858003" cy="3422328"/>
          </a:xfrm>
          <a:prstGeom prst="rect">
            <a:avLst/>
          </a:prstGeom>
          <a:gradFill>
            <a:gsLst>
              <a:gs pos="0">
                <a:schemeClr val="accent1">
                  <a:alpha val="52000"/>
                </a:schemeClr>
              </a:gs>
              <a:gs pos="76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EEBBB4-4BC2-C40C-3771-3C467C2DED18}"/>
              </a:ext>
            </a:extLst>
          </p:cNvPr>
          <p:cNvSpPr>
            <a:spLocks noGrp="1"/>
          </p:cNvSpPr>
          <p:nvPr>
            <p:ph type="title"/>
          </p:nvPr>
        </p:nvSpPr>
        <p:spPr>
          <a:xfrm>
            <a:off x="1153236" y="559703"/>
            <a:ext cx="9867331" cy="1167495"/>
          </a:xfrm>
        </p:spPr>
        <p:txBody>
          <a:bodyPr vert="horz" lIns="91440" tIns="45720" rIns="91440" bIns="45720" rtlCol="0" anchor="b">
            <a:normAutofit/>
          </a:bodyPr>
          <a:lstStyle/>
          <a:p>
            <a:pPr algn="ctr"/>
            <a:r>
              <a:rPr lang="en-US" sz="4800">
                <a:solidFill>
                  <a:srgbClr val="FFFFFF"/>
                </a:solidFill>
              </a:rPr>
              <a:t>Our Stories</a:t>
            </a:r>
          </a:p>
        </p:txBody>
      </p:sp>
      <p:sp>
        <p:nvSpPr>
          <p:cNvPr id="1281" name="Rectangle 1280">
            <a:extLst>
              <a:ext uri="{FF2B5EF4-FFF2-40B4-BE49-F238E27FC236}">
                <a16:creationId xmlns:a16="http://schemas.microsoft.com/office/drawing/2014/main" id="{DFEE4473-A122-4E96-8C31-B4C5AAA27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123" y="2706446"/>
            <a:ext cx="12191997" cy="3711900"/>
          </a:xfrm>
          <a:prstGeom prst="rect">
            <a:avLst/>
          </a:prstGeom>
          <a:gradFill>
            <a:gsLst>
              <a:gs pos="0">
                <a:srgbClr val="000000">
                  <a:alpha val="50000"/>
                </a:srgbClr>
              </a:gs>
              <a:gs pos="92000">
                <a:schemeClr val="accent1">
                  <a:lumMod val="75000"/>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197A1CD7-B165-31FC-9A7F-758D0EE174C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2232" y="2151155"/>
            <a:ext cx="3179928" cy="31799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ide: What is the Progress Pride flag? - BBC Newsround">
            <a:extLst>
              <a:ext uri="{FF2B5EF4-FFF2-40B4-BE49-F238E27FC236}">
                <a16:creationId xmlns:a16="http://schemas.microsoft.com/office/drawing/2014/main" id="{21D58233-7F40-2C68-0A11-F442A09EFB6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10584" y="2846765"/>
            <a:ext cx="3179928" cy="17887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ofile photo for Jess Pomfret">
            <a:extLst>
              <a:ext uri="{FF2B5EF4-FFF2-40B4-BE49-F238E27FC236}">
                <a16:creationId xmlns:a16="http://schemas.microsoft.com/office/drawing/2014/main" id="{AA7AD061-1B13-7660-608E-ABC339E65915}"/>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059841" y="2151156"/>
            <a:ext cx="3179927" cy="3179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3213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26"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CB474FD2-9516-8020-5F95-B629C0E6193C}"/>
              </a:ext>
            </a:extLst>
          </p:cNvPr>
          <p:cNvPicPr>
            <a:picLocks noChangeAspect="1"/>
          </p:cNvPicPr>
          <p:nvPr/>
        </p:nvPicPr>
        <p:blipFill>
          <a:blip r:embed="rId3"/>
          <a:stretch>
            <a:fillRect/>
          </a:stretch>
        </p:blipFill>
        <p:spPr>
          <a:xfrm>
            <a:off x="7496420" y="1065276"/>
            <a:ext cx="3344668" cy="4727448"/>
          </a:xfrm>
          <a:prstGeom prst="rect">
            <a:avLst/>
          </a:prstGeom>
        </p:spPr>
      </p:pic>
      <p:grpSp>
        <p:nvGrpSpPr>
          <p:cNvPr id="29" name="Group 2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0" name="Freeform: Shape 2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3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3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9A08E3F-7D31-EABD-B0CD-212A2532A97C}"/>
              </a:ext>
            </a:extLst>
          </p:cNvPr>
          <p:cNvSpPr>
            <a:spLocks noGrp="1"/>
          </p:cNvSpPr>
          <p:nvPr>
            <p:ph type="title"/>
          </p:nvPr>
        </p:nvSpPr>
        <p:spPr>
          <a:xfrm>
            <a:off x="786384" y="841249"/>
            <a:ext cx="5692953" cy="2587131"/>
          </a:xfrm>
        </p:spPr>
        <p:txBody>
          <a:bodyPr anchor="b">
            <a:normAutofit/>
          </a:bodyPr>
          <a:lstStyle/>
          <a:p>
            <a:r>
              <a:rPr lang="en-GB" sz="4800">
                <a:solidFill>
                  <a:schemeClr val="bg1"/>
                </a:solidFill>
              </a:rPr>
              <a:t>Look after yourself</a:t>
            </a:r>
          </a:p>
        </p:txBody>
      </p:sp>
      <p:sp>
        <p:nvSpPr>
          <p:cNvPr id="3" name="Content Placeholder 2">
            <a:extLst>
              <a:ext uri="{FF2B5EF4-FFF2-40B4-BE49-F238E27FC236}">
                <a16:creationId xmlns:a16="http://schemas.microsoft.com/office/drawing/2014/main" id="{70E0F710-2DD5-808E-EE31-0BDC306855B4}"/>
              </a:ext>
            </a:extLst>
          </p:cNvPr>
          <p:cNvSpPr>
            <a:spLocks noGrp="1"/>
          </p:cNvSpPr>
          <p:nvPr>
            <p:ph idx="1"/>
          </p:nvPr>
        </p:nvSpPr>
        <p:spPr>
          <a:xfrm>
            <a:off x="786383" y="3566810"/>
            <a:ext cx="5692953" cy="2651110"/>
          </a:xfrm>
        </p:spPr>
        <p:txBody>
          <a:bodyPr anchor="ctr">
            <a:normAutofit/>
          </a:bodyPr>
          <a:lstStyle/>
          <a:p>
            <a:r>
              <a:rPr lang="en-GB" sz="1800" b="0" i="0">
                <a:solidFill>
                  <a:schemeClr val="tx2"/>
                </a:solidFill>
                <a:effectLst/>
                <a:latin typeface="Roboto" panose="02000000000000000000" pitchFamily="2" charset="0"/>
                <a:hlinkClick r:id="rId4"/>
              </a:rPr>
              <a:t>sqlbits.io/needtotalk</a:t>
            </a:r>
            <a:endParaRPr lang="en-GB" sz="1800" b="0" i="0">
              <a:solidFill>
                <a:schemeClr val="tx2"/>
              </a:solidFill>
              <a:effectLst/>
              <a:latin typeface="Roboto" panose="02000000000000000000" pitchFamily="2" charset="0"/>
            </a:endParaRPr>
          </a:p>
          <a:p>
            <a:endParaRPr lang="en-GB" sz="1800">
              <a:solidFill>
                <a:schemeClr val="tx2"/>
              </a:solidFill>
            </a:endParaRPr>
          </a:p>
        </p:txBody>
      </p:sp>
    </p:spTree>
    <p:extLst>
      <p:ext uri="{BB962C8B-B14F-4D97-AF65-F5344CB8AC3E}">
        <p14:creationId xmlns:p14="http://schemas.microsoft.com/office/powerpoint/2010/main" val="1547411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EE7B7-9E5C-F8B5-3FC9-95285E597AEE}"/>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a:solidFill>
                  <a:schemeClr val="tx1">
                    <a:lumMod val="85000"/>
                    <a:lumOff val="15000"/>
                  </a:schemeClr>
                </a:solidFill>
              </a:rPr>
              <a:t>Support</a:t>
            </a:r>
          </a:p>
        </p:txBody>
      </p:sp>
      <p:sp>
        <p:nvSpPr>
          <p:cNvPr id="3" name="Content Placeholder 2">
            <a:extLst>
              <a:ext uri="{FF2B5EF4-FFF2-40B4-BE49-F238E27FC236}">
                <a16:creationId xmlns:a16="http://schemas.microsoft.com/office/drawing/2014/main" id="{947C0EE7-FA91-8B2A-22EB-CA43131B60F2}"/>
              </a:ext>
            </a:extLst>
          </p:cNvPr>
          <p:cNvSpPr>
            <a:spLocks noGrp="1"/>
          </p:cNvSpPr>
          <p:nvPr>
            <p:ph idx="1"/>
          </p:nvPr>
        </p:nvSpPr>
        <p:spPr>
          <a:xfrm>
            <a:off x="2426447" y="6019391"/>
            <a:ext cx="7315199" cy="365125"/>
          </a:xfrm>
        </p:spPr>
        <p:txBody>
          <a:bodyPr vert="horz" lIns="91440" tIns="45720" rIns="91440" bIns="45720" rtlCol="0" anchor="t">
            <a:normAutofit lnSpcReduction="10000"/>
          </a:bodyPr>
          <a:lstStyle/>
          <a:p>
            <a:pPr marL="0" indent="0" algn="ctr">
              <a:buNone/>
            </a:pPr>
            <a:r>
              <a:rPr lang="en-US" sz="1600">
                <a:solidFill>
                  <a:schemeClr val="tx1">
                    <a:lumMod val="85000"/>
                    <a:lumOff val="15000"/>
                  </a:schemeClr>
                </a:solidFill>
              </a:rPr>
              <a:t>Make yourself a safe space for talk/</a:t>
            </a:r>
            <a:r>
              <a:rPr lang="en-US" sz="2000">
                <a:solidFill>
                  <a:schemeClr val="tx1">
                    <a:lumMod val="85000"/>
                    <a:lumOff val="15000"/>
                  </a:schemeClr>
                </a:solidFill>
              </a:rPr>
              <a:t>allyship</a:t>
            </a:r>
            <a:r>
              <a:rPr lang="en-US" sz="1600">
                <a:solidFill>
                  <a:schemeClr val="tx1">
                    <a:lumMod val="85000"/>
                    <a:lumOff val="15000"/>
                  </a:schemeClr>
                </a:solidFill>
              </a:rPr>
              <a:t> or any kind of support</a:t>
            </a:r>
          </a:p>
        </p:txBody>
      </p:sp>
      <p:pic>
        <p:nvPicPr>
          <p:cNvPr id="5" name="Picture 4" descr="White stones balanced in a stack">
            <a:extLst>
              <a:ext uri="{FF2B5EF4-FFF2-40B4-BE49-F238E27FC236}">
                <a16:creationId xmlns:a16="http://schemas.microsoft.com/office/drawing/2014/main" id="{FD3A3890-12FB-730A-5072-0AE074D138D1}"/>
              </a:ext>
            </a:extLst>
          </p:cNvPr>
          <p:cNvPicPr>
            <a:picLocks noChangeAspect="1"/>
          </p:cNvPicPr>
          <p:nvPr/>
        </p:nvPicPr>
        <p:blipFill rotWithShape="1">
          <a:blip r:embed="rId2"/>
          <a:srcRect t="21058" b="6610"/>
          <a:stretch/>
        </p:blipFill>
        <p:spPr>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39879809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A5D4FCD7-5FB4-0611-5F9C-4B1E91DB1CED}"/>
              </a:ext>
            </a:extLst>
          </p:cNvPr>
          <p:cNvPicPr>
            <a:picLocks noChangeAspect="1"/>
          </p:cNvPicPr>
          <p:nvPr/>
        </p:nvPicPr>
        <p:blipFill rotWithShape="1">
          <a:blip r:embed="rId2"/>
          <a:srcRect t="19"/>
          <a:stretch/>
        </p:blipFill>
        <p:spPr>
          <a:xfrm>
            <a:off x="20" y="1282"/>
            <a:ext cx="12191980" cy="6856718"/>
          </a:xfrm>
          <a:prstGeom prst="rect">
            <a:avLst/>
          </a:prstGeom>
        </p:spPr>
      </p:pic>
    </p:spTree>
    <p:extLst>
      <p:ext uri="{BB962C8B-B14F-4D97-AF65-F5344CB8AC3E}">
        <p14:creationId xmlns:p14="http://schemas.microsoft.com/office/powerpoint/2010/main" val="32623845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F255C8-C7E4-3148-8F80-36674B36A5C4}"/>
              </a:ext>
            </a:extLst>
          </p:cNvPr>
          <p:cNvSpPr txBox="1"/>
          <p:nvPr/>
        </p:nvSpPr>
        <p:spPr>
          <a:xfrm>
            <a:off x="2152315" y="989262"/>
            <a:ext cx="667752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solidFill>
                  <a:srgbClr val="374151"/>
                </a:solidFill>
                <a:latin typeface="Aptos Display"/>
                <a:ea typeface="+mn-lt"/>
                <a:cs typeface="+mn-lt"/>
              </a:rPr>
              <a:t>Are you willing to actively support and stand up for LGBTQA+ individuals, even when it may be challenging?</a:t>
            </a:r>
            <a:endParaRPr lang="en-US">
              <a:latin typeface="Aptos Display"/>
            </a:endParaRPr>
          </a:p>
        </p:txBody>
      </p:sp>
      <p:pic>
        <p:nvPicPr>
          <p:cNvPr id="3" name="Picture 2" descr="A screenshot of a person and a cat">
            <a:extLst>
              <a:ext uri="{FF2B5EF4-FFF2-40B4-BE49-F238E27FC236}">
                <a16:creationId xmlns:a16="http://schemas.microsoft.com/office/drawing/2014/main" id="{8E87D6B3-DC9A-CEE8-2E61-69BD8EF73FE9}"/>
              </a:ext>
            </a:extLst>
          </p:cNvPr>
          <p:cNvPicPr>
            <a:picLocks noChangeAspect="1"/>
          </p:cNvPicPr>
          <p:nvPr/>
        </p:nvPicPr>
        <p:blipFill>
          <a:blip r:embed="rId3"/>
          <a:stretch>
            <a:fillRect/>
          </a:stretch>
        </p:blipFill>
        <p:spPr>
          <a:xfrm>
            <a:off x="22656" y="700"/>
            <a:ext cx="12163908" cy="6856600"/>
          </a:xfrm>
          <a:prstGeom prst="rect">
            <a:avLst/>
          </a:prstGeom>
        </p:spPr>
      </p:pic>
    </p:spTree>
    <p:extLst>
      <p:ext uri="{BB962C8B-B14F-4D97-AF65-F5344CB8AC3E}">
        <p14:creationId xmlns:p14="http://schemas.microsoft.com/office/powerpoint/2010/main" val="3913842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olorful paint and brushes in a circle">
            <a:extLst>
              <a:ext uri="{FF2B5EF4-FFF2-40B4-BE49-F238E27FC236}">
                <a16:creationId xmlns:a16="http://schemas.microsoft.com/office/drawing/2014/main" id="{73FD636D-C0D4-4F12-1E4C-D7770EBB7654}"/>
              </a:ext>
            </a:extLst>
          </p:cNvPr>
          <p:cNvPicPr>
            <a:picLocks noChangeAspect="1"/>
          </p:cNvPicPr>
          <p:nvPr/>
        </p:nvPicPr>
        <p:blipFill rotWithShape="1">
          <a:blip r:embed="rId3">
            <a:extLst>
              <a:ext uri="{28A0092B-C50C-407E-A947-70E740481C1C}">
                <a14:useLocalDpi xmlns:a14="http://schemas.microsoft.com/office/drawing/2010/main" val="0"/>
              </a:ext>
            </a:extLst>
          </a:blip>
          <a:srcRect t="7865" b="7865"/>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E56ADB5-4399-D8BF-5237-42B19CEC59F9}"/>
              </a:ext>
            </a:extLst>
          </p:cNvPr>
          <p:cNvSpPr txBox="1"/>
          <p:nvPr/>
        </p:nvSpPr>
        <p:spPr>
          <a:xfrm>
            <a:off x="30817" y="5317240"/>
            <a:ext cx="12078870" cy="740762"/>
          </a:xfrm>
          <a:prstGeom prst="rect">
            <a:avLst/>
          </a:prstGeom>
        </p:spPr>
        <p:txBody>
          <a:bodyPr vert="horz" lIns="91440" tIns="45720" rIns="91440" bIns="45720" rtlCol="0" anchor="ctr">
            <a:noAutofit/>
          </a:bodyPr>
          <a:lstStyle/>
          <a:p>
            <a:pPr algn="ctr">
              <a:lnSpc>
                <a:spcPct val="90000"/>
              </a:lnSpc>
              <a:spcBef>
                <a:spcPct val="0"/>
              </a:spcBef>
              <a:spcAft>
                <a:spcPts val="600"/>
              </a:spcAft>
            </a:pPr>
            <a:r>
              <a:rPr lang="en-US" sz="4800">
                <a:solidFill>
                  <a:schemeClr val="tx1">
                    <a:lumMod val="85000"/>
                    <a:lumOff val="15000"/>
                  </a:schemeClr>
                </a:solidFill>
                <a:latin typeface="+mj-lt"/>
                <a:ea typeface="+mj-ea"/>
                <a:cs typeface="+mj-cs"/>
              </a:rPr>
              <a:t>The power of allyship </a:t>
            </a:r>
            <a:endParaRPr lang="en-US">
              <a:solidFill>
                <a:schemeClr val="tx1">
                  <a:lumMod val="85000"/>
                  <a:lumOff val="15000"/>
                </a:schemeClr>
              </a:solidFill>
              <a:ea typeface="+mj-ea"/>
              <a:cs typeface="+mj-cs"/>
            </a:endParaRPr>
          </a:p>
        </p:txBody>
      </p:sp>
      <p:cxnSp>
        <p:nvCxnSpPr>
          <p:cNvPr id="16"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753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descr="A qr code on a black background&#10;&#10;Description automatically generated">
            <a:extLst>
              <a:ext uri="{FF2B5EF4-FFF2-40B4-BE49-F238E27FC236}">
                <a16:creationId xmlns:a16="http://schemas.microsoft.com/office/drawing/2014/main" id="{E5649EFB-7346-C53E-E77F-E1771F3B4F80}"/>
              </a:ext>
            </a:extLst>
          </p:cNvPr>
          <p:cNvPicPr>
            <a:picLocks noGrp="1" noChangeAspect="1"/>
          </p:cNvPicPr>
          <p:nvPr>
            <p:ph idx="1"/>
          </p:nvPr>
        </p:nvPicPr>
        <p:blipFill rotWithShape="1">
          <a:blip r:embed="rId2"/>
          <a:srcRect l="871" r="1" b="1"/>
          <a:stretch/>
        </p:blipFill>
        <p:spPr>
          <a:xfrm>
            <a:off x="20" y="1282"/>
            <a:ext cx="12191980" cy="6856718"/>
          </a:xfrm>
          <a:prstGeom prst="rect">
            <a:avLst/>
          </a:prstGeom>
        </p:spPr>
      </p:pic>
    </p:spTree>
    <p:extLst>
      <p:ext uri="{BB962C8B-B14F-4D97-AF65-F5344CB8AC3E}">
        <p14:creationId xmlns:p14="http://schemas.microsoft.com/office/powerpoint/2010/main" val="2559514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unch of rainbow balloons floating in sky">
            <a:extLst>
              <a:ext uri="{FF2B5EF4-FFF2-40B4-BE49-F238E27FC236}">
                <a16:creationId xmlns:a16="http://schemas.microsoft.com/office/drawing/2014/main" id="{F108B072-A73E-BEB2-D345-01A994BEF629}"/>
              </a:ext>
            </a:extLst>
          </p:cNvPr>
          <p:cNvPicPr>
            <a:picLocks noChangeAspect="1"/>
          </p:cNvPicPr>
          <p:nvPr/>
        </p:nvPicPr>
        <p:blipFill rotWithShape="1">
          <a:blip r:embed="rId3">
            <a:extLst>
              <a:ext uri="{28A0092B-C50C-407E-A947-70E740481C1C}">
                <a14:useLocalDpi xmlns:a14="http://schemas.microsoft.com/office/drawing/2010/main" val="0"/>
              </a:ext>
            </a:extLst>
          </a:blip>
          <a:srcRect l="244" r="-1" b="-1"/>
          <a:stretch/>
        </p:blipFill>
        <p:spPr>
          <a:xfrm>
            <a:off x="2522356"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58751D7-A7E3-B221-150B-FAE89E68A425}"/>
              </a:ext>
            </a:extLst>
          </p:cNvPr>
          <p:cNvSpPr txBox="1"/>
          <p:nvPr/>
        </p:nvSpPr>
        <p:spPr>
          <a:xfrm>
            <a:off x="323336" y="2434201"/>
            <a:ext cx="7834015" cy="3742762"/>
          </a:xfrm>
          <a:prstGeom prst="rect">
            <a:avLst/>
          </a:prstGeom>
        </p:spPr>
        <p:txBody>
          <a:bodyPr vert="horz" lIns="91440" tIns="45720" rIns="91440" bIns="45720" rtlCol="0" anchor="t">
            <a:normAutofit/>
          </a:bodyPr>
          <a:lstStyle/>
          <a:p>
            <a:pPr>
              <a:lnSpc>
                <a:spcPct val="90000"/>
              </a:lnSpc>
              <a:spcAft>
                <a:spcPts val="600"/>
              </a:spcAft>
            </a:pPr>
            <a:r>
              <a:rPr lang="en-US" sz="4800"/>
              <a:t>What does LGBTQIA+ mean?</a:t>
            </a:r>
          </a:p>
          <a:p>
            <a:pPr>
              <a:lnSpc>
                <a:spcPct val="90000"/>
              </a:lnSpc>
              <a:spcAft>
                <a:spcPts val="600"/>
              </a:spcAft>
            </a:pPr>
            <a:endParaRPr lang="en-US" sz="4800"/>
          </a:p>
          <a:p>
            <a:pPr>
              <a:lnSpc>
                <a:spcPct val="90000"/>
              </a:lnSpc>
              <a:spcAft>
                <a:spcPts val="600"/>
              </a:spcAft>
            </a:pPr>
            <a:endParaRPr lang="en-US" sz="4800"/>
          </a:p>
        </p:txBody>
      </p:sp>
    </p:spTree>
    <p:extLst>
      <p:ext uri="{BB962C8B-B14F-4D97-AF65-F5344CB8AC3E}">
        <p14:creationId xmlns:p14="http://schemas.microsoft.com/office/powerpoint/2010/main" val="3864067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8699CA-33AF-7886-BD90-2E0C9D3D10A3}"/>
              </a:ext>
            </a:extLst>
          </p:cNvPr>
          <p:cNvSpPr txBox="1"/>
          <p:nvPr/>
        </p:nvSpPr>
        <p:spPr>
          <a:xfrm>
            <a:off x="1711157" y="1417052"/>
            <a:ext cx="641015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a:solidFill>
                <a:srgbClr val="374151"/>
              </a:solidFill>
              <a:latin typeface="Söhne"/>
            </a:endParaRPr>
          </a:p>
          <a:p>
            <a:r>
              <a:rPr lang="en-GB">
                <a:latin typeface="Aptos Display"/>
                <a:ea typeface="+mn-lt"/>
                <a:cs typeface="+mn-lt"/>
              </a:rPr>
              <a:t>What does allyship mean to you personally?</a:t>
            </a:r>
            <a:endParaRPr lang="en-GB">
              <a:latin typeface="Aptos Display"/>
            </a:endParaRPr>
          </a:p>
        </p:txBody>
      </p:sp>
      <p:pic>
        <p:nvPicPr>
          <p:cNvPr id="3" name="Picture 2" descr="A screenshot of a computer&#10;&#10;Description automatically generated">
            <a:extLst>
              <a:ext uri="{FF2B5EF4-FFF2-40B4-BE49-F238E27FC236}">
                <a16:creationId xmlns:a16="http://schemas.microsoft.com/office/drawing/2014/main" id="{166DBB11-B7BA-96E7-0609-37A4AE68AB79}"/>
              </a:ext>
            </a:extLst>
          </p:cNvPr>
          <p:cNvPicPr>
            <a:picLocks noChangeAspect="1"/>
          </p:cNvPicPr>
          <p:nvPr/>
        </p:nvPicPr>
        <p:blipFill>
          <a:blip r:embed="rId2"/>
          <a:stretch>
            <a:fillRect/>
          </a:stretch>
        </p:blipFill>
        <p:spPr>
          <a:xfrm>
            <a:off x="-241" y="20208"/>
            <a:ext cx="12153737" cy="6791755"/>
          </a:xfrm>
          <a:prstGeom prst="rect">
            <a:avLst/>
          </a:prstGeom>
        </p:spPr>
      </p:pic>
    </p:spTree>
    <p:extLst>
      <p:ext uri="{BB962C8B-B14F-4D97-AF65-F5344CB8AC3E}">
        <p14:creationId xmlns:p14="http://schemas.microsoft.com/office/powerpoint/2010/main" val="2914250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unch of rainbow balloons floating in sky">
            <a:extLst>
              <a:ext uri="{FF2B5EF4-FFF2-40B4-BE49-F238E27FC236}">
                <a16:creationId xmlns:a16="http://schemas.microsoft.com/office/drawing/2014/main" id="{F108B072-A73E-BEB2-D345-01A994BEF629}"/>
              </a:ext>
            </a:extLst>
          </p:cNvPr>
          <p:cNvPicPr>
            <a:picLocks noChangeAspect="1"/>
          </p:cNvPicPr>
          <p:nvPr/>
        </p:nvPicPr>
        <p:blipFill rotWithShape="1">
          <a:blip r:embed="rId3">
            <a:extLst>
              <a:ext uri="{28A0092B-C50C-407E-A947-70E740481C1C}">
                <a14:useLocalDpi xmlns:a14="http://schemas.microsoft.com/office/drawing/2010/main" val="0"/>
              </a:ext>
            </a:extLst>
          </a:blip>
          <a:srcRect l="244" r="-1" b="-1"/>
          <a:stretch/>
        </p:blipFill>
        <p:spPr>
          <a:xfrm>
            <a:off x="2522356" y="1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58751D7-A7E3-B221-150B-FAE89E68A425}"/>
              </a:ext>
            </a:extLst>
          </p:cNvPr>
          <p:cNvSpPr txBox="1"/>
          <p:nvPr/>
        </p:nvSpPr>
        <p:spPr>
          <a:xfrm>
            <a:off x="323336" y="2434201"/>
            <a:ext cx="7834015" cy="3742762"/>
          </a:xfrm>
          <a:prstGeom prst="rect">
            <a:avLst/>
          </a:prstGeom>
        </p:spPr>
        <p:txBody>
          <a:bodyPr vert="horz" lIns="91440" tIns="45720" rIns="91440" bIns="45720" rtlCol="0" anchor="t">
            <a:normAutofit/>
          </a:bodyPr>
          <a:lstStyle/>
          <a:p>
            <a:pPr>
              <a:lnSpc>
                <a:spcPct val="90000"/>
              </a:lnSpc>
              <a:spcAft>
                <a:spcPts val="600"/>
              </a:spcAft>
            </a:pPr>
            <a:endParaRPr lang="en-US" sz="4800"/>
          </a:p>
          <a:p>
            <a:pPr>
              <a:lnSpc>
                <a:spcPct val="90000"/>
              </a:lnSpc>
              <a:spcAft>
                <a:spcPts val="600"/>
              </a:spcAft>
            </a:pPr>
            <a:endParaRPr lang="en-US" sz="4800"/>
          </a:p>
          <a:p>
            <a:pPr>
              <a:lnSpc>
                <a:spcPct val="90000"/>
              </a:lnSpc>
              <a:spcAft>
                <a:spcPts val="600"/>
              </a:spcAft>
            </a:pPr>
            <a:r>
              <a:rPr lang="en-US" sz="4800"/>
              <a:t>Ally in the workplace</a:t>
            </a:r>
            <a:endParaRPr lang="en-US"/>
          </a:p>
        </p:txBody>
      </p:sp>
    </p:spTree>
    <p:extLst>
      <p:ext uri="{BB962C8B-B14F-4D97-AF65-F5344CB8AC3E}">
        <p14:creationId xmlns:p14="http://schemas.microsoft.com/office/powerpoint/2010/main" val="3414828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People talking illustration">
            <a:extLst>
              <a:ext uri="{FF2B5EF4-FFF2-40B4-BE49-F238E27FC236}">
                <a16:creationId xmlns:a16="http://schemas.microsoft.com/office/drawing/2014/main" id="{3B91D49D-368B-82C9-CE4C-CCB7687F33F9}"/>
              </a:ext>
            </a:extLst>
          </p:cNvPr>
          <p:cNvPicPr>
            <a:picLocks noGrp="1" noChangeAspect="1"/>
          </p:cNvPicPr>
          <p:nvPr>
            <p:ph idx="1"/>
          </p:nvPr>
        </p:nvPicPr>
        <p:blipFill rotWithShape="1">
          <a:blip r:embed="rId3"/>
          <a:srcRect t="17629" b="7371"/>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0E5590-E6C1-79F1-1B0B-ED9363425F40}"/>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Are you a person that would need an ally in the workplace?</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8893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descr="A blue rectangular object with white text&#10;&#10;Description automatically generated">
            <a:extLst>
              <a:ext uri="{FF2B5EF4-FFF2-40B4-BE49-F238E27FC236}">
                <a16:creationId xmlns:a16="http://schemas.microsoft.com/office/drawing/2014/main" id="{54358FE2-1AC8-0F25-DEDB-7F32A7C28D61}"/>
              </a:ext>
            </a:extLst>
          </p:cNvPr>
          <p:cNvPicPr>
            <a:picLocks noGrp="1" noChangeAspect="1"/>
          </p:cNvPicPr>
          <p:nvPr>
            <p:ph idx="1"/>
          </p:nvPr>
        </p:nvPicPr>
        <p:blipFill rotWithShape="1">
          <a:blip r:embed="rId2"/>
          <a:srcRect r="872" b="1"/>
          <a:stretch/>
        </p:blipFill>
        <p:spPr>
          <a:xfrm>
            <a:off x="20" y="1282"/>
            <a:ext cx="12191980" cy="6856718"/>
          </a:xfrm>
          <a:prstGeom prst="rect">
            <a:avLst/>
          </a:prstGeom>
        </p:spPr>
      </p:pic>
    </p:spTree>
    <p:extLst>
      <p:ext uri="{BB962C8B-B14F-4D97-AF65-F5344CB8AC3E}">
        <p14:creationId xmlns:p14="http://schemas.microsoft.com/office/powerpoint/2010/main" val="1281275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rk tools on a red background">
            <a:extLst>
              <a:ext uri="{FF2B5EF4-FFF2-40B4-BE49-F238E27FC236}">
                <a16:creationId xmlns:a16="http://schemas.microsoft.com/office/drawing/2014/main" id="{C0A1563A-4A92-8B1E-BFA1-FEAC09FDB29D}"/>
              </a:ext>
            </a:extLst>
          </p:cNvPr>
          <p:cNvPicPr>
            <a:picLocks noChangeAspect="1"/>
          </p:cNvPicPr>
          <p:nvPr/>
        </p:nvPicPr>
        <p:blipFill rotWithShape="1">
          <a:blip r:embed="rId3"/>
          <a:srcRect l="17336" r="23402" b="4"/>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28ECF2F-0ADB-FD93-9A79-1DA1BBA20F1F}"/>
              </a:ext>
            </a:extLst>
          </p:cNvPr>
          <p:cNvSpPr txBox="1"/>
          <p:nvPr/>
        </p:nvSpPr>
        <p:spPr>
          <a:xfrm>
            <a:off x="641486" y="163635"/>
            <a:ext cx="4903158" cy="207012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a:latin typeface="+mj-lt"/>
                <a:ea typeface="+mj-ea"/>
                <a:cs typeface="+mj-cs"/>
              </a:rPr>
              <a:t>Tools to enhance your allyship with</a:t>
            </a:r>
          </a:p>
        </p:txBody>
      </p:sp>
      <p:sp>
        <p:nvSpPr>
          <p:cNvPr id="3" name="TextBox 2">
            <a:extLst>
              <a:ext uri="{FF2B5EF4-FFF2-40B4-BE49-F238E27FC236}">
                <a16:creationId xmlns:a16="http://schemas.microsoft.com/office/drawing/2014/main" id="{0DB5FFFC-3955-638E-DE39-3AB36D0494A0}"/>
              </a:ext>
            </a:extLst>
          </p:cNvPr>
          <p:cNvSpPr txBox="1"/>
          <p:nvPr/>
        </p:nvSpPr>
        <p:spPr>
          <a:xfrm>
            <a:off x="761801" y="2884929"/>
            <a:ext cx="4659756" cy="3374137"/>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a:t>Pronouns</a:t>
            </a:r>
          </a:p>
          <a:p>
            <a:pPr marL="285750" indent="-228600">
              <a:lnSpc>
                <a:spcPct val="90000"/>
              </a:lnSpc>
              <a:spcAft>
                <a:spcPts val="600"/>
              </a:spcAft>
              <a:buFont typeface="Arial" panose="020B0604020202020204" pitchFamily="34" charset="0"/>
              <a:buChar char="•"/>
            </a:pPr>
            <a:r>
              <a:rPr lang="en-US" sz="2000"/>
              <a:t>Own your privilege</a:t>
            </a:r>
          </a:p>
          <a:p>
            <a:pPr marL="285750" indent="-228600">
              <a:lnSpc>
                <a:spcPct val="90000"/>
              </a:lnSpc>
              <a:spcAft>
                <a:spcPts val="600"/>
              </a:spcAft>
              <a:buFont typeface="Arial" panose="020B0604020202020204" pitchFamily="34" charset="0"/>
              <a:buChar char="•"/>
            </a:pPr>
            <a:r>
              <a:rPr lang="en-US" sz="2000"/>
              <a:t>Accept feedback</a:t>
            </a:r>
          </a:p>
          <a:p>
            <a:pPr marL="285750" indent="-228600">
              <a:lnSpc>
                <a:spcPct val="90000"/>
              </a:lnSpc>
              <a:spcAft>
                <a:spcPts val="600"/>
              </a:spcAft>
              <a:buFont typeface="Arial" panose="020B0604020202020204" pitchFamily="34" charset="0"/>
              <a:buChar char="•"/>
            </a:pPr>
            <a:r>
              <a:rPr lang="en-US" sz="2000"/>
              <a:t>Speak up</a:t>
            </a:r>
          </a:p>
          <a:p>
            <a:pPr marL="285750" indent="-228600">
              <a:lnSpc>
                <a:spcPct val="90000"/>
              </a:lnSpc>
              <a:spcAft>
                <a:spcPts val="600"/>
              </a:spcAft>
              <a:buFont typeface="Arial" panose="020B0604020202020204" pitchFamily="34" charset="0"/>
              <a:buChar char="•"/>
            </a:pPr>
            <a:r>
              <a:rPr lang="en-US" sz="2000"/>
              <a:t>Sponsor marginalized people</a:t>
            </a:r>
          </a:p>
          <a:p>
            <a:pPr marL="285750" indent="-228600">
              <a:lnSpc>
                <a:spcPct val="90000"/>
              </a:lnSpc>
              <a:spcAft>
                <a:spcPts val="600"/>
              </a:spcAft>
              <a:buFont typeface="Arial" panose="020B0604020202020204" pitchFamily="34" charset="0"/>
              <a:buChar char="•"/>
            </a:pPr>
            <a:r>
              <a:rPr lang="en-US" sz="2000"/>
              <a:t>Whose perspective are we missing?</a:t>
            </a:r>
          </a:p>
        </p:txBody>
      </p:sp>
    </p:spTree>
    <p:extLst>
      <p:ext uri="{BB962C8B-B14F-4D97-AF65-F5344CB8AC3E}">
        <p14:creationId xmlns:p14="http://schemas.microsoft.com/office/powerpoint/2010/main" val="17881968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e91a49e4-a58c-479e-8647-b06f5893d2a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CF561F65D16C468A5C80379913B1FA" ma:contentTypeVersion="13" ma:contentTypeDescription="Een nieuw document maken." ma:contentTypeScope="" ma:versionID="8d7f76148685ce1c101e6b14bf762149">
  <xsd:schema xmlns:xsd="http://www.w3.org/2001/XMLSchema" xmlns:xs="http://www.w3.org/2001/XMLSchema" xmlns:p="http://schemas.microsoft.com/office/2006/metadata/properties" xmlns:ns3="e91a49e4-a58c-479e-8647-b06f5893d2a0" xmlns:ns4="3d4d9fee-280c-4e19-9c3a-b539b57f107d" targetNamespace="http://schemas.microsoft.com/office/2006/metadata/properties" ma:root="true" ma:fieldsID="3fc22a7db004292b26310f2eadbed21d" ns3:_="" ns4:_="">
    <xsd:import namespace="e91a49e4-a58c-479e-8647-b06f5893d2a0"/>
    <xsd:import namespace="3d4d9fee-280c-4e19-9c3a-b539b57f107d"/>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element ref="ns3:MediaServiceDateTaken" minOccurs="0"/>
                <xsd:element ref="ns3:MediaServiceAutoTags" minOccurs="0"/>
                <xsd:element ref="ns3:MediaLengthInSeconds" minOccurs="0"/>
                <xsd:element ref="ns3:MediaServiceObjectDetectorVersions" minOccurs="0"/>
                <xsd:element ref="ns3:MediaServiceGenerationTime" minOccurs="0"/>
                <xsd:element ref="ns3:MediaServiceEventHashCode"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91a49e4-a58c-479e-8647-b06f5893d2a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SystemTags" ma:index="20"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d4d9fee-280c-4e19-9c3a-b539b57f107d" elementFormDefault="qualified">
    <xsd:import namespace="http://schemas.microsoft.com/office/2006/documentManagement/types"/>
    <xsd:import namespace="http://schemas.microsoft.com/office/infopath/2007/PartnerControls"/>
    <xsd:element name="SharedWithUsers" ma:index="11"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Gedeeld met details" ma:internalName="SharedWithDetails" ma:readOnly="true">
      <xsd:simpleType>
        <xsd:restriction base="dms:Note">
          <xsd:maxLength value="255"/>
        </xsd:restriction>
      </xsd:simpleType>
    </xsd:element>
    <xsd:element name="SharingHintHash" ma:index="13" nillable="true" ma:displayName="Hint-hash delen"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938BF14-71D6-4FF1-9FE3-EC96F762007F}">
  <ds:schemaRefs>
    <ds:schemaRef ds:uri="http://schemas.openxmlformats.org/package/2006/metadata/core-properties"/>
    <ds:schemaRef ds:uri="http://purl.org/dc/dcmitype/"/>
    <ds:schemaRef ds:uri="http://purl.org/dc/terms/"/>
    <ds:schemaRef ds:uri="http://schemas.microsoft.com/office/2006/documentManagement/types"/>
    <ds:schemaRef ds:uri="http://schemas.microsoft.com/office/2006/metadata/properties"/>
    <ds:schemaRef ds:uri="http://www.w3.org/XML/1998/namespace"/>
    <ds:schemaRef ds:uri="3d4d9fee-280c-4e19-9c3a-b539b57f107d"/>
    <ds:schemaRef ds:uri="http://schemas.microsoft.com/office/infopath/2007/PartnerControls"/>
    <ds:schemaRef ds:uri="e91a49e4-a58c-479e-8647-b06f5893d2a0"/>
    <ds:schemaRef ds:uri="http://purl.org/dc/elements/1.1/"/>
  </ds:schemaRefs>
</ds:datastoreItem>
</file>

<file path=customXml/itemProps2.xml><?xml version="1.0" encoding="utf-8"?>
<ds:datastoreItem xmlns:ds="http://schemas.openxmlformats.org/officeDocument/2006/customXml" ds:itemID="{27F8EE8A-4FF9-4DF5-AAE6-2DCAA2DB1321}">
  <ds:schemaRefs>
    <ds:schemaRef ds:uri="http://schemas.microsoft.com/sharepoint/v3/contenttype/forms"/>
  </ds:schemaRefs>
</ds:datastoreItem>
</file>

<file path=customXml/itemProps3.xml><?xml version="1.0" encoding="utf-8"?>
<ds:datastoreItem xmlns:ds="http://schemas.openxmlformats.org/officeDocument/2006/customXml" ds:itemID="{0F27AECD-D427-45FB-A911-91CBBB46D5EC}">
  <ds:schemaRefs>
    <ds:schemaRef ds:uri="3d4d9fee-280c-4e19-9c3a-b539b57f107d"/>
    <ds:schemaRef ds:uri="e91a49e4-a58c-479e-8647-b06f5893d2a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1824</Words>
  <Application>Microsoft Office PowerPoint</Application>
  <PresentationFormat>Widescreen</PresentationFormat>
  <Paragraphs>138</Paragraphs>
  <Slides>24</Slides>
  <Notes>18</Notes>
  <HiddenSlides>5</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LGBTQIA+</vt:lpstr>
      <vt:lpstr>Our Stories</vt:lpstr>
      <vt:lpstr>PowerPoint Presentation</vt:lpstr>
      <vt:lpstr>PowerPoint Presentation</vt:lpstr>
      <vt:lpstr>PowerPoint Presentation</vt:lpstr>
      <vt:lpstr>PowerPoint Presentation</vt:lpstr>
      <vt:lpstr>Are you a person that would need an ally in the workplace?</vt:lpstr>
      <vt:lpstr>PowerPoint Presentation</vt:lpstr>
      <vt:lpstr>PowerPoint Presentation</vt:lpstr>
      <vt:lpstr>PowerPoint Presentation</vt:lpstr>
      <vt:lpstr>We’re all somewhere on the staircase to being a good ally</vt:lpstr>
      <vt:lpstr>Scenarios</vt:lpstr>
      <vt:lpstr>Microaggressions</vt:lpstr>
      <vt:lpstr>Use Inclusive language</vt:lpstr>
      <vt:lpstr>How long have you been with your husband?</vt:lpstr>
      <vt:lpstr>Is this the women’s bathroom?</vt:lpstr>
      <vt:lpstr>Oh, you don’t look gay?</vt:lpstr>
      <vt:lpstr>Meeting new people</vt:lpstr>
      <vt:lpstr>Speak up</vt:lpstr>
      <vt:lpstr>Look after yourself</vt:lpstr>
      <vt:lpstr>Support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Lgbtq+</dc:title>
  <dc:creator>Linda Torrång</dc:creator>
  <cp:lastModifiedBy>Jess Pomfret</cp:lastModifiedBy>
  <cp:revision>4</cp:revision>
  <dcterms:created xsi:type="dcterms:W3CDTF">2024-01-16T13:37:18Z</dcterms:created>
  <dcterms:modified xsi:type="dcterms:W3CDTF">2024-03-06T12:38:13Z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0x010100AACF561F65D16C468A5C80379913B1FA</vt:lpwstr>
  </property>
</Properties>
</file>

<file path=docProps/thumbnail.jpeg>
</file>